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rcade Gamer" panose="020B0604020202020204" charset="0"/>
      <p:regular r:id="rId16"/>
    </p:embeddedFont>
    <p:embeddedFont>
      <p:font typeface="Disket Mono" panose="020B0604020202020204" charset="0"/>
      <p:regular r:id="rId17"/>
    </p:embeddedFont>
    <p:embeddedFont>
      <p:font typeface="Disket Mono Bold" panose="020B0604020202020204" charset="0"/>
      <p:regular r:id="rId18"/>
    </p:embeddedFont>
    <p:embeddedFont>
      <p:font typeface="Open Sans Bold" panose="020B0604020202020204" charset="0"/>
      <p:regular r:id="rId19"/>
    </p:embeddedFont>
    <p:embeddedFont>
      <p:font typeface="Poppins" panose="00000500000000000000" pitchFamily="2"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1" d="100"/>
          <a:sy n="61" d="100"/>
        </p:scale>
        <p:origin x="147"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svg"/><Relationship Id="rId7" Type="http://schemas.openxmlformats.org/officeDocument/2006/relationships/image" Target="../media/image6.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3.svg"/></Relationships>
</file>

<file path=ppt/slides/_rels/slide12.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6.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18" Type="http://schemas.openxmlformats.org/officeDocument/2006/relationships/image" Target="../media/image5.png"/><Relationship Id="rId3" Type="http://schemas.openxmlformats.org/officeDocument/2006/relationships/image" Target="../media/image29.svg"/><Relationship Id="rId7" Type="http://schemas.openxmlformats.org/officeDocument/2006/relationships/image" Target="../media/image33.svg"/><Relationship Id="rId12" Type="http://schemas.openxmlformats.org/officeDocument/2006/relationships/image" Target="../media/image38.png"/><Relationship Id="rId17" Type="http://schemas.openxmlformats.org/officeDocument/2006/relationships/image" Target="../media/image4.svg"/><Relationship Id="rId2" Type="http://schemas.openxmlformats.org/officeDocument/2006/relationships/image" Target="../media/image28.png"/><Relationship Id="rId16"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5" Type="http://schemas.openxmlformats.org/officeDocument/2006/relationships/image" Target="../media/image13.svg"/><Relationship Id="rId10" Type="http://schemas.openxmlformats.org/officeDocument/2006/relationships/image" Target="../media/image36.png"/><Relationship Id="rId19" Type="http://schemas.openxmlformats.org/officeDocument/2006/relationships/image" Target="../media/image6.sv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3.svg"/><Relationship Id="rId18" Type="http://schemas.openxmlformats.org/officeDocument/2006/relationships/image" Target="../media/image48.png"/><Relationship Id="rId3" Type="http://schemas.openxmlformats.org/officeDocument/2006/relationships/image" Target="../media/image41.svg"/><Relationship Id="rId21" Type="http://schemas.openxmlformats.org/officeDocument/2006/relationships/image" Target="../media/image51.svg"/><Relationship Id="rId7" Type="http://schemas.openxmlformats.org/officeDocument/2006/relationships/image" Target="../media/image11.svg"/><Relationship Id="rId12" Type="http://schemas.openxmlformats.org/officeDocument/2006/relationships/image" Target="../media/image12.png"/><Relationship Id="rId17" Type="http://schemas.openxmlformats.org/officeDocument/2006/relationships/image" Target="../media/image47.svg"/><Relationship Id="rId2" Type="http://schemas.openxmlformats.org/officeDocument/2006/relationships/image" Target="../media/image40.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6.svg"/><Relationship Id="rId5" Type="http://schemas.openxmlformats.org/officeDocument/2006/relationships/image" Target="../media/image43.svg"/><Relationship Id="rId15" Type="http://schemas.openxmlformats.org/officeDocument/2006/relationships/image" Target="../media/image45.svg"/><Relationship Id="rId10" Type="http://schemas.openxmlformats.org/officeDocument/2006/relationships/image" Target="../media/image5.png"/><Relationship Id="rId19" Type="http://schemas.openxmlformats.org/officeDocument/2006/relationships/image" Target="../media/image49.svg"/><Relationship Id="rId4" Type="http://schemas.openxmlformats.org/officeDocument/2006/relationships/image" Target="../media/image42.png"/><Relationship Id="rId9" Type="http://schemas.openxmlformats.org/officeDocument/2006/relationships/image" Target="../media/image4.svg"/><Relationship Id="rId1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svg"/><Relationship Id="rId7" Type="http://schemas.openxmlformats.org/officeDocument/2006/relationships/image" Target="../media/image6.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svg"/><Relationship Id="rId7" Type="http://schemas.openxmlformats.org/officeDocument/2006/relationships/image" Target="../media/image6.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4.sv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6.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8.jpeg"/><Relationship Id="rId4" Type="http://schemas.openxmlformats.org/officeDocument/2006/relationships/image" Target="../media/image3.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svg"/><Relationship Id="rId7" Type="http://schemas.openxmlformats.org/officeDocument/2006/relationships/image" Target="../media/image6.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0.jpeg"/><Relationship Id="rId5" Type="http://schemas.openxmlformats.org/officeDocument/2006/relationships/image" Target="../media/image4.svg"/><Relationship Id="rId10" Type="http://schemas.openxmlformats.org/officeDocument/2006/relationships/image" Target="../media/image19.jpeg"/><Relationship Id="rId4" Type="http://schemas.openxmlformats.org/officeDocument/2006/relationships/image" Target="../media/image3.png"/><Relationship Id="rId9" Type="http://schemas.openxmlformats.org/officeDocument/2006/relationships/image" Target="../media/image13.svg"/></Relationships>
</file>

<file path=ppt/slides/_rels/slide9.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1.svg"/><Relationship Id="rId7" Type="http://schemas.openxmlformats.org/officeDocument/2006/relationships/image" Target="../media/image6.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4.jpeg"/><Relationship Id="rId5" Type="http://schemas.openxmlformats.org/officeDocument/2006/relationships/image" Target="../media/image4.svg"/><Relationship Id="rId10" Type="http://schemas.openxmlformats.org/officeDocument/2006/relationships/image" Target="../media/image23.jpeg"/><Relationship Id="rId4" Type="http://schemas.openxmlformats.org/officeDocument/2006/relationships/image" Target="../media/image3.png"/><Relationship Id="rId9"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C5BB4E62-08B7-5194-0A8E-459B1CA2C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473" y="0"/>
            <a:ext cx="14623053" cy="10287000"/>
          </a:xfrm>
          <a:prstGeom prst="rect">
            <a:avLst/>
          </a:prstGeom>
        </p:spPr>
      </p:pic>
      <p:sp>
        <p:nvSpPr>
          <p:cNvPr id="9" name="TextBox 9"/>
          <p:cNvSpPr txBox="1"/>
          <p:nvPr/>
        </p:nvSpPr>
        <p:spPr>
          <a:xfrm>
            <a:off x="1509980" y="1401484"/>
            <a:ext cx="15268040" cy="6793645"/>
          </a:xfrm>
          <a:prstGeom prst="rect">
            <a:avLst/>
          </a:prstGeom>
        </p:spPr>
        <p:txBody>
          <a:bodyPr lIns="254000" tIns="254000" rIns="254000" bIns="254000" rtlCol="0" anchor="ctr"/>
          <a:lstStyle/>
          <a:p>
            <a:pPr algn="ctr">
              <a:lnSpc>
                <a:spcPts val="2100"/>
              </a:lnSpc>
            </a:pPr>
            <a:endParaRPr/>
          </a:p>
        </p:txBody>
      </p:sp>
      <p:pic>
        <p:nvPicPr>
          <p:cNvPr id="27" name="Picture 27"/>
          <p:cNvPicPr>
            <a:picLocks noChangeAspect="1"/>
          </p:cNvPicPr>
          <p:nvPr/>
        </p:nvPicPr>
        <p:blipFill>
          <a:blip r:embed="rId3"/>
          <a:srcRect/>
          <a:stretch>
            <a:fillRect/>
          </a:stretch>
        </p:blipFill>
        <p:spPr>
          <a:xfrm>
            <a:off x="12445942" y="6532526"/>
            <a:ext cx="978075" cy="934061"/>
          </a:xfrm>
          <a:prstGeom prst="rect">
            <a:avLst/>
          </a:prstGeom>
        </p:spPr>
      </p:pic>
      <p:sp>
        <p:nvSpPr>
          <p:cNvPr id="29" name="TextBox 29"/>
          <p:cNvSpPr txBox="1"/>
          <p:nvPr/>
        </p:nvSpPr>
        <p:spPr>
          <a:xfrm>
            <a:off x="6795190" y="5511001"/>
            <a:ext cx="5650752" cy="655955"/>
          </a:xfrm>
          <a:prstGeom prst="rect">
            <a:avLst/>
          </a:prstGeom>
        </p:spPr>
        <p:txBody>
          <a:bodyPr lIns="0" tIns="0" rIns="0" bIns="0" rtlCol="0" anchor="t">
            <a:spAutoFit/>
          </a:bodyPr>
          <a:lstStyle/>
          <a:p>
            <a:pPr algn="ctr">
              <a:lnSpc>
                <a:spcPts val="5319"/>
              </a:lnSpc>
              <a:spcBef>
                <a:spcPct val="0"/>
              </a:spcBef>
            </a:pPr>
            <a:r>
              <a:rPr lang="en-US" sz="3799">
                <a:solidFill>
                  <a:srgbClr val="FFFFFF"/>
                </a:solidFill>
                <a:latin typeface="Disket Mono Bold"/>
              </a:rPr>
              <a:t>BY</a:t>
            </a:r>
          </a:p>
        </p:txBody>
      </p:sp>
      <p:sp>
        <p:nvSpPr>
          <p:cNvPr id="30" name="TextBox 30"/>
          <p:cNvSpPr txBox="1"/>
          <p:nvPr/>
        </p:nvSpPr>
        <p:spPr>
          <a:xfrm>
            <a:off x="0" y="3132457"/>
            <a:ext cx="18288000" cy="1225294"/>
          </a:xfrm>
          <a:prstGeom prst="rect">
            <a:avLst/>
          </a:prstGeom>
        </p:spPr>
        <p:txBody>
          <a:bodyPr lIns="0" tIns="0" rIns="0" bIns="0" rtlCol="0" anchor="t">
            <a:spAutoFit/>
          </a:bodyPr>
          <a:lstStyle/>
          <a:p>
            <a:pPr algn="ctr">
              <a:lnSpc>
                <a:spcPts val="9071"/>
              </a:lnSpc>
            </a:pPr>
            <a:r>
              <a:rPr lang="en-US" sz="8099">
                <a:solidFill>
                  <a:srgbClr val="FFFFFF"/>
                </a:solidFill>
                <a:latin typeface="Arcade Gamer"/>
              </a:rPr>
              <a:t>PETRICHOR</a:t>
            </a:r>
          </a:p>
        </p:txBody>
      </p:sp>
      <p:sp>
        <p:nvSpPr>
          <p:cNvPr id="31" name="TextBox 31"/>
          <p:cNvSpPr txBox="1"/>
          <p:nvPr/>
        </p:nvSpPr>
        <p:spPr>
          <a:xfrm>
            <a:off x="0" y="6869709"/>
            <a:ext cx="18288000" cy="497840"/>
          </a:xfrm>
          <a:prstGeom prst="rect">
            <a:avLst/>
          </a:prstGeom>
        </p:spPr>
        <p:txBody>
          <a:bodyPr lIns="0" tIns="0" rIns="0" bIns="0" rtlCol="0" anchor="t">
            <a:spAutoFit/>
          </a:bodyPr>
          <a:lstStyle/>
          <a:p>
            <a:pPr>
              <a:lnSpc>
                <a:spcPts val="4060"/>
              </a:lnSpc>
              <a:spcBef>
                <a:spcPct val="0"/>
              </a:spcBef>
            </a:pPr>
            <a:r>
              <a:rPr lang="en-US" sz="2900" dirty="0">
                <a:solidFill>
                  <a:srgbClr val="FFFFFF"/>
                </a:solidFill>
                <a:latin typeface="Disket Mono"/>
              </a:rPr>
              <a:t>      Vedant </a:t>
            </a:r>
            <a:r>
              <a:rPr lang="en-US" sz="2900" dirty="0" err="1">
                <a:solidFill>
                  <a:srgbClr val="FFFFFF"/>
                </a:solidFill>
                <a:latin typeface="Disket Mono"/>
              </a:rPr>
              <a:t>talegaonkar</a:t>
            </a:r>
            <a:r>
              <a:rPr lang="en-US" sz="2900" dirty="0">
                <a:solidFill>
                  <a:srgbClr val="FFFFFF"/>
                </a:solidFill>
                <a:latin typeface="Disket Mono"/>
              </a:rPr>
              <a:t>                         </a:t>
            </a:r>
            <a:r>
              <a:rPr lang="en-US" sz="2900" dirty="0" err="1">
                <a:solidFill>
                  <a:srgbClr val="FFFFFF"/>
                </a:solidFill>
                <a:latin typeface="Disket Mono"/>
              </a:rPr>
              <a:t>ansh</a:t>
            </a:r>
            <a:r>
              <a:rPr lang="en-US" sz="2900" dirty="0">
                <a:solidFill>
                  <a:srgbClr val="FFFFFF"/>
                </a:solidFill>
                <a:latin typeface="Disket Mono"/>
              </a:rPr>
              <a:t> </a:t>
            </a:r>
            <a:r>
              <a:rPr lang="en-US" sz="2900" dirty="0" err="1">
                <a:solidFill>
                  <a:srgbClr val="FFFFFF"/>
                </a:solidFill>
                <a:latin typeface="Disket Mono"/>
              </a:rPr>
              <a:t>agrawal</a:t>
            </a:r>
            <a:endParaRPr lang="en-US" sz="2900" dirty="0">
              <a:solidFill>
                <a:srgbClr val="FFFFFF"/>
              </a:solidFill>
              <a:latin typeface="Disket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13547724" y="562555"/>
            <a:ext cx="2359993" cy="823852"/>
          </a:xfrm>
          <a:custGeom>
            <a:avLst/>
            <a:gdLst/>
            <a:ahLst/>
            <a:cxnLst/>
            <a:rect l="l" t="t" r="r" b="b"/>
            <a:pathLst>
              <a:path w="2359993" h="823852">
                <a:moveTo>
                  <a:pt x="2359993" y="0"/>
                </a:moveTo>
                <a:lnTo>
                  <a:pt x="0" y="0"/>
                </a:lnTo>
                <a:lnTo>
                  <a:pt x="0" y="823852"/>
                </a:lnTo>
                <a:lnTo>
                  <a:pt x="2359993" y="823852"/>
                </a:lnTo>
                <a:lnTo>
                  <a:pt x="235999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8153" y="562555"/>
            <a:ext cx="2908065" cy="518164"/>
          </a:xfrm>
          <a:custGeom>
            <a:avLst/>
            <a:gdLst/>
            <a:ahLst/>
            <a:cxnLst/>
            <a:rect l="l" t="t" r="r" b="b"/>
            <a:pathLst>
              <a:path w="2908065" h="518164">
                <a:moveTo>
                  <a:pt x="0" y="0"/>
                </a:moveTo>
                <a:lnTo>
                  <a:pt x="2908065" y="0"/>
                </a:lnTo>
                <a:lnTo>
                  <a:pt x="2908065" y="518164"/>
                </a:lnTo>
                <a:lnTo>
                  <a:pt x="0" y="518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4527026" y="562555"/>
            <a:ext cx="2359993" cy="823852"/>
          </a:xfrm>
          <a:custGeom>
            <a:avLst/>
            <a:gdLst/>
            <a:ahLst/>
            <a:cxnLst/>
            <a:rect l="l" t="t" r="r" b="b"/>
            <a:pathLst>
              <a:path w="2359993" h="823852">
                <a:moveTo>
                  <a:pt x="2359993" y="0"/>
                </a:moveTo>
                <a:lnTo>
                  <a:pt x="0" y="0"/>
                </a:lnTo>
                <a:lnTo>
                  <a:pt x="0" y="823852"/>
                </a:lnTo>
                <a:lnTo>
                  <a:pt x="2359993" y="823852"/>
                </a:lnTo>
                <a:lnTo>
                  <a:pt x="235999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7251265" y="2735299"/>
            <a:ext cx="5450180" cy="6175909"/>
          </a:xfrm>
          <a:custGeom>
            <a:avLst/>
            <a:gdLst/>
            <a:ahLst/>
            <a:cxnLst/>
            <a:rect l="l" t="t" r="r" b="b"/>
            <a:pathLst>
              <a:path w="5450180" h="6175909">
                <a:moveTo>
                  <a:pt x="0" y="0"/>
                </a:moveTo>
                <a:lnTo>
                  <a:pt x="5450180" y="0"/>
                </a:lnTo>
                <a:lnTo>
                  <a:pt x="5450180" y="6175909"/>
                </a:lnTo>
                <a:lnTo>
                  <a:pt x="0" y="6175909"/>
                </a:lnTo>
                <a:lnTo>
                  <a:pt x="0" y="0"/>
                </a:lnTo>
                <a:close/>
              </a:path>
            </a:pathLst>
          </a:custGeom>
          <a:blipFill>
            <a:blip r:embed="rId6"/>
            <a:stretch>
              <a:fillRect t="-250"/>
            </a:stretch>
          </a:blipFill>
        </p:spPr>
      </p:sp>
      <p:sp>
        <p:nvSpPr>
          <p:cNvPr id="6" name="TextBox 6"/>
          <p:cNvSpPr txBox="1"/>
          <p:nvPr/>
        </p:nvSpPr>
        <p:spPr>
          <a:xfrm>
            <a:off x="12104099" y="2086702"/>
            <a:ext cx="5138555" cy="2682874"/>
          </a:xfrm>
          <a:prstGeom prst="rect">
            <a:avLst/>
          </a:prstGeom>
        </p:spPr>
        <p:txBody>
          <a:bodyPr lIns="0" tIns="0" rIns="0" bIns="0" rtlCol="0" anchor="t">
            <a:spAutoFit/>
          </a:bodyPr>
          <a:lstStyle/>
          <a:p>
            <a:pPr>
              <a:lnSpc>
                <a:spcPts val="7000"/>
              </a:lnSpc>
            </a:pPr>
            <a:r>
              <a:rPr lang="en-US" sz="5000">
                <a:solidFill>
                  <a:srgbClr val="FFFFFF"/>
                </a:solidFill>
                <a:latin typeface="Arcade Gamer"/>
              </a:rPr>
              <a:t>SCORING MECHANISM</a:t>
            </a:r>
          </a:p>
          <a:p>
            <a:pPr>
              <a:lnSpc>
                <a:spcPts val="7000"/>
              </a:lnSpc>
              <a:spcBef>
                <a:spcPct val="0"/>
              </a:spcBef>
            </a:pPr>
            <a:r>
              <a:rPr lang="en-US" sz="5000">
                <a:solidFill>
                  <a:srgbClr val="FFFFFF"/>
                </a:solidFill>
                <a:latin typeface="Arcade Gamer"/>
              </a:rPr>
              <a:t>&amp; AUDIO</a:t>
            </a:r>
          </a:p>
        </p:txBody>
      </p:sp>
      <p:sp>
        <p:nvSpPr>
          <p:cNvPr id="7" name="TextBox 7"/>
          <p:cNvSpPr txBox="1"/>
          <p:nvPr/>
        </p:nvSpPr>
        <p:spPr>
          <a:xfrm>
            <a:off x="505527" y="2952675"/>
            <a:ext cx="5029866" cy="2347595"/>
          </a:xfrm>
          <a:prstGeom prst="rect">
            <a:avLst/>
          </a:prstGeom>
        </p:spPr>
        <p:txBody>
          <a:bodyPr lIns="0" tIns="0" rIns="0" bIns="0" rtlCol="0" anchor="t">
            <a:spAutoFit/>
          </a:bodyPr>
          <a:lstStyle/>
          <a:p>
            <a:pPr>
              <a:lnSpc>
                <a:spcPts val="2379"/>
              </a:lnSpc>
              <a:spcBef>
                <a:spcPct val="0"/>
              </a:spcBef>
            </a:pPr>
            <a:r>
              <a:rPr lang="en-US" sz="1699">
                <a:solidFill>
                  <a:srgbClr val="FFFFFF"/>
                </a:solidFill>
                <a:latin typeface="Disket Mono"/>
              </a:rPr>
              <a:t>to suit better with the theme, we created/modified our audio files for better user experience. Moreover, we developed a proper mechanism to ensure that correct audio is played every time (say during a task / or in the main menu and so on)</a:t>
            </a:r>
          </a:p>
        </p:txBody>
      </p:sp>
      <p:sp>
        <p:nvSpPr>
          <p:cNvPr id="8" name="TextBox 8"/>
          <p:cNvSpPr txBox="1"/>
          <p:nvPr/>
        </p:nvSpPr>
        <p:spPr>
          <a:xfrm>
            <a:off x="12104099" y="5217970"/>
            <a:ext cx="5029866" cy="2347595"/>
          </a:xfrm>
          <a:prstGeom prst="rect">
            <a:avLst/>
          </a:prstGeom>
        </p:spPr>
        <p:txBody>
          <a:bodyPr lIns="0" tIns="0" rIns="0" bIns="0" rtlCol="0" anchor="t">
            <a:spAutoFit/>
          </a:bodyPr>
          <a:lstStyle/>
          <a:p>
            <a:pPr>
              <a:lnSpc>
                <a:spcPts val="2379"/>
              </a:lnSpc>
            </a:pPr>
            <a:r>
              <a:rPr lang="en-US" sz="1699">
                <a:solidFill>
                  <a:srgbClr val="FFFFFF"/>
                </a:solidFill>
                <a:latin typeface="Disket Mono"/>
              </a:rPr>
              <a:t>the audio of the game has been set up keeping in mind the current mental state and task being performed.</a:t>
            </a:r>
          </a:p>
          <a:p>
            <a:pPr>
              <a:lnSpc>
                <a:spcPts val="2379"/>
              </a:lnSpc>
            </a:pPr>
            <a:endParaRPr lang="en-US" sz="1699">
              <a:solidFill>
                <a:srgbClr val="FFFFFF"/>
              </a:solidFill>
              <a:latin typeface="Disket Mono"/>
            </a:endParaRPr>
          </a:p>
          <a:p>
            <a:pPr>
              <a:lnSpc>
                <a:spcPts val="2379"/>
              </a:lnSpc>
              <a:spcBef>
                <a:spcPct val="0"/>
              </a:spcBef>
            </a:pPr>
            <a:r>
              <a:rPr lang="en-US" sz="1699">
                <a:solidFill>
                  <a:srgbClr val="FFFFFF"/>
                </a:solidFill>
                <a:latin typeface="Disket Mono"/>
              </a:rPr>
              <a:t>the scoring mechanism of the game reflects the actual behavior of patients in depression.</a:t>
            </a:r>
          </a:p>
        </p:txBody>
      </p:sp>
      <p:sp>
        <p:nvSpPr>
          <p:cNvPr id="9" name="TextBox 9"/>
          <p:cNvSpPr txBox="1"/>
          <p:nvPr/>
        </p:nvSpPr>
        <p:spPr>
          <a:xfrm>
            <a:off x="505527" y="5786930"/>
            <a:ext cx="5029866" cy="3528695"/>
          </a:xfrm>
          <a:prstGeom prst="rect">
            <a:avLst/>
          </a:prstGeom>
        </p:spPr>
        <p:txBody>
          <a:bodyPr lIns="0" tIns="0" rIns="0" bIns="0" rtlCol="0" anchor="t">
            <a:spAutoFit/>
          </a:bodyPr>
          <a:lstStyle/>
          <a:p>
            <a:pPr>
              <a:lnSpc>
                <a:spcPts val="2379"/>
              </a:lnSpc>
            </a:pPr>
            <a:r>
              <a:rPr lang="en-US" sz="1699">
                <a:solidFill>
                  <a:srgbClr val="FFFFFF"/>
                </a:solidFill>
                <a:latin typeface="Disket Mono"/>
              </a:rPr>
              <a:t>in our game, the player wins if their recovery level reaches 100.</a:t>
            </a:r>
          </a:p>
          <a:p>
            <a:pPr>
              <a:lnSpc>
                <a:spcPts val="2379"/>
              </a:lnSpc>
            </a:pPr>
            <a:r>
              <a:rPr lang="en-US" sz="1699">
                <a:solidFill>
                  <a:srgbClr val="FFFFFF"/>
                </a:solidFill>
                <a:latin typeface="Disket Mono"/>
              </a:rPr>
              <a:t>the way to reach this is that one needs to maintain their mental health over 75, as the recovery goes from 0 to 100.</a:t>
            </a:r>
          </a:p>
          <a:p>
            <a:pPr>
              <a:lnSpc>
                <a:spcPts val="2379"/>
              </a:lnSpc>
              <a:spcBef>
                <a:spcPct val="0"/>
              </a:spcBef>
            </a:pPr>
            <a:r>
              <a:rPr lang="en-US" sz="1699">
                <a:solidFill>
                  <a:srgbClr val="FFFFFF"/>
                </a:solidFill>
                <a:latin typeface="Disket Mono"/>
              </a:rPr>
              <a:t>this highlights the real world fact that recovery from depression cannot be achieved just by temporary bursts of happiness - it is a continuous process.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1012F"/>
        </a:solidFill>
        <a:effectLst/>
      </p:bgPr>
    </p:bg>
    <p:spTree>
      <p:nvGrpSpPr>
        <p:cNvPr id="1" name=""/>
        <p:cNvGrpSpPr/>
        <p:nvPr/>
      </p:nvGrpSpPr>
      <p:grpSpPr>
        <a:xfrm>
          <a:off x="0" y="0"/>
          <a:ext cx="0" cy="0"/>
          <a:chOff x="0" y="0"/>
          <a:chExt cx="0" cy="0"/>
        </a:xfrm>
      </p:grpSpPr>
      <p:grpSp>
        <p:nvGrpSpPr>
          <p:cNvPr id="2" name="Group 2"/>
          <p:cNvGrpSpPr/>
          <p:nvPr/>
        </p:nvGrpSpPr>
        <p:grpSpPr>
          <a:xfrm>
            <a:off x="1295249" y="3757622"/>
            <a:ext cx="677751" cy="677751"/>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20040"/>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1295249" y="6668626"/>
            <a:ext cx="677751" cy="677751"/>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28AD"/>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10793902" y="3840592"/>
            <a:ext cx="677751" cy="677751"/>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5C5C"/>
            </a:solidFill>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2799"/>
                </a:lnSpc>
              </a:pPr>
              <a:endParaRPr/>
            </a:p>
          </p:txBody>
        </p:sp>
      </p:grpSp>
      <p:sp>
        <p:nvSpPr>
          <p:cNvPr id="11" name="Freeform 11"/>
          <p:cNvSpPr/>
          <p:nvPr/>
        </p:nvSpPr>
        <p:spPr>
          <a:xfrm>
            <a:off x="-521479" y="-413826"/>
            <a:ext cx="2494479" cy="2494479"/>
          </a:xfrm>
          <a:custGeom>
            <a:avLst/>
            <a:gdLst/>
            <a:ahLst/>
            <a:cxnLst/>
            <a:rect l="l" t="t" r="r" b="b"/>
            <a:pathLst>
              <a:path w="2494479" h="2494479">
                <a:moveTo>
                  <a:pt x="0" y="0"/>
                </a:moveTo>
                <a:lnTo>
                  <a:pt x="2494478" y="0"/>
                </a:lnTo>
                <a:lnTo>
                  <a:pt x="2494478" y="2494479"/>
                </a:lnTo>
                <a:lnTo>
                  <a:pt x="0" y="24944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flipH="1">
            <a:off x="725760" y="1256800"/>
            <a:ext cx="2359993" cy="823852"/>
          </a:xfrm>
          <a:custGeom>
            <a:avLst/>
            <a:gdLst/>
            <a:ahLst/>
            <a:cxnLst/>
            <a:rect l="l" t="t" r="r" b="b"/>
            <a:pathLst>
              <a:path w="2359993" h="823852">
                <a:moveTo>
                  <a:pt x="2359993" y="0"/>
                </a:moveTo>
                <a:lnTo>
                  <a:pt x="0" y="0"/>
                </a:lnTo>
                <a:lnTo>
                  <a:pt x="0" y="823853"/>
                </a:lnTo>
                <a:lnTo>
                  <a:pt x="2359993" y="823853"/>
                </a:lnTo>
                <a:lnTo>
                  <a:pt x="235999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flipH="1">
            <a:off x="15901945" y="574331"/>
            <a:ext cx="2908065" cy="518164"/>
          </a:xfrm>
          <a:custGeom>
            <a:avLst/>
            <a:gdLst/>
            <a:ahLst/>
            <a:cxnLst/>
            <a:rect l="l" t="t" r="r" b="b"/>
            <a:pathLst>
              <a:path w="2908065" h="518164">
                <a:moveTo>
                  <a:pt x="2908065" y="0"/>
                </a:moveTo>
                <a:lnTo>
                  <a:pt x="0" y="0"/>
                </a:lnTo>
                <a:lnTo>
                  <a:pt x="0" y="518164"/>
                </a:lnTo>
                <a:lnTo>
                  <a:pt x="2908065" y="518164"/>
                </a:lnTo>
                <a:lnTo>
                  <a:pt x="2908065"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14691893" y="8914416"/>
            <a:ext cx="4718258" cy="1372584"/>
          </a:xfrm>
          <a:custGeom>
            <a:avLst/>
            <a:gdLst/>
            <a:ahLst/>
            <a:cxnLst/>
            <a:rect l="l" t="t" r="r" b="b"/>
            <a:pathLst>
              <a:path w="4718258" h="1372584">
                <a:moveTo>
                  <a:pt x="0" y="0"/>
                </a:moveTo>
                <a:lnTo>
                  <a:pt x="4718258" y="0"/>
                </a:lnTo>
                <a:lnTo>
                  <a:pt x="4718258" y="1372584"/>
                </a:lnTo>
                <a:lnTo>
                  <a:pt x="0" y="13725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TextBox 15"/>
          <p:cNvSpPr txBox="1"/>
          <p:nvPr/>
        </p:nvSpPr>
        <p:spPr>
          <a:xfrm>
            <a:off x="0" y="876300"/>
            <a:ext cx="18288000" cy="911224"/>
          </a:xfrm>
          <a:prstGeom prst="rect">
            <a:avLst/>
          </a:prstGeom>
        </p:spPr>
        <p:txBody>
          <a:bodyPr lIns="0" tIns="0" rIns="0" bIns="0" rtlCol="0" anchor="t">
            <a:spAutoFit/>
          </a:bodyPr>
          <a:lstStyle/>
          <a:p>
            <a:pPr algn="ctr">
              <a:lnSpc>
                <a:spcPts val="7000"/>
              </a:lnSpc>
              <a:spcBef>
                <a:spcPct val="0"/>
              </a:spcBef>
            </a:pPr>
            <a:r>
              <a:rPr lang="en-US" sz="5000">
                <a:solidFill>
                  <a:srgbClr val="FFFFFF"/>
                </a:solidFill>
                <a:latin typeface="Arcade Gamer"/>
              </a:rPr>
              <a:t>TRADEOFFS/PROBLEMS FACED</a:t>
            </a:r>
          </a:p>
        </p:txBody>
      </p:sp>
      <p:sp>
        <p:nvSpPr>
          <p:cNvPr id="16" name="TextBox 16"/>
          <p:cNvSpPr txBox="1"/>
          <p:nvPr/>
        </p:nvSpPr>
        <p:spPr>
          <a:xfrm>
            <a:off x="3261823" y="3609237"/>
            <a:ext cx="5278082" cy="1654810"/>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Disket Mono"/>
              </a:rPr>
              <a:t>pygame doesn’t support gf files natively, therefore we had to break up gif into individual frames and dislay them sequentially. This increased latency and required significant logic change.</a:t>
            </a:r>
          </a:p>
        </p:txBody>
      </p:sp>
      <p:sp>
        <p:nvSpPr>
          <p:cNvPr id="17" name="TextBox 17"/>
          <p:cNvSpPr txBox="1"/>
          <p:nvPr/>
        </p:nvSpPr>
        <p:spPr>
          <a:xfrm>
            <a:off x="12281540" y="3609237"/>
            <a:ext cx="5278082" cy="1654810"/>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Disket Mono"/>
              </a:rPr>
              <a:t>due to limited support for screen brightness we had to overlay a filter on our game screen to express the mood of the player. but  we had to forgo it due to the latency of the computation. </a:t>
            </a:r>
          </a:p>
        </p:txBody>
      </p:sp>
      <p:sp>
        <p:nvSpPr>
          <p:cNvPr id="18" name="TextBox 18"/>
          <p:cNvSpPr txBox="1"/>
          <p:nvPr/>
        </p:nvSpPr>
        <p:spPr>
          <a:xfrm>
            <a:off x="3261823" y="6575383"/>
            <a:ext cx="5278082" cy="2207260"/>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Disket Mono"/>
              </a:rPr>
              <a:t>since our game required interaction with tasks, we had to create a lot of tasks involving pixel art. finding or generating free art was definitely a challenge which took 30% of the time. we did a lot of png cleaning and transformations by writing python files ourselves.</a:t>
            </a:r>
          </a:p>
        </p:txBody>
      </p:sp>
      <p:grpSp>
        <p:nvGrpSpPr>
          <p:cNvPr id="19" name="Group 19"/>
          <p:cNvGrpSpPr/>
          <p:nvPr/>
        </p:nvGrpSpPr>
        <p:grpSpPr>
          <a:xfrm>
            <a:off x="10793902" y="6861880"/>
            <a:ext cx="677751" cy="677751"/>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5C5C"/>
            </a:solidFill>
          </p:spPr>
        </p:sp>
        <p:sp>
          <p:nvSpPr>
            <p:cNvPr id="21" name="TextBox 21"/>
            <p:cNvSpPr txBox="1"/>
            <p:nvPr/>
          </p:nvSpPr>
          <p:spPr>
            <a:xfrm>
              <a:off x="0" y="-57150"/>
              <a:ext cx="812800" cy="869950"/>
            </a:xfrm>
            <a:prstGeom prst="rect">
              <a:avLst/>
            </a:prstGeom>
          </p:spPr>
          <p:txBody>
            <a:bodyPr lIns="50800" tIns="50800" rIns="50800" bIns="50800" rtlCol="0" anchor="ctr"/>
            <a:lstStyle/>
            <a:p>
              <a:pPr algn="ctr">
                <a:lnSpc>
                  <a:spcPts val="2799"/>
                </a:lnSpc>
              </a:pPr>
              <a:endParaRPr/>
            </a:p>
          </p:txBody>
        </p:sp>
      </p:grpSp>
      <p:sp>
        <p:nvSpPr>
          <p:cNvPr id="22" name="TextBox 22"/>
          <p:cNvSpPr txBox="1"/>
          <p:nvPr/>
        </p:nvSpPr>
        <p:spPr>
          <a:xfrm>
            <a:off x="12281540" y="6630526"/>
            <a:ext cx="5278082" cy="826135"/>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Disket Mono"/>
              </a:rPr>
              <a:t>our game is not compatible with all screen sizes to keep the pixel art consistent throughout the game.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2022B"/>
        </a:solidFill>
        <a:effectLst/>
      </p:bgPr>
    </p:bg>
    <p:spTree>
      <p:nvGrpSpPr>
        <p:cNvPr id="1" name=""/>
        <p:cNvGrpSpPr/>
        <p:nvPr/>
      </p:nvGrpSpPr>
      <p:grpSpPr>
        <a:xfrm>
          <a:off x="0" y="0"/>
          <a:ext cx="0" cy="0"/>
          <a:chOff x="0" y="0"/>
          <a:chExt cx="0" cy="0"/>
        </a:xfrm>
      </p:grpSpPr>
      <p:sp>
        <p:nvSpPr>
          <p:cNvPr id="2" name="Freeform 2"/>
          <p:cNvSpPr/>
          <p:nvPr/>
        </p:nvSpPr>
        <p:spPr>
          <a:xfrm>
            <a:off x="0" y="8907087"/>
            <a:ext cx="9144000" cy="1379913"/>
          </a:xfrm>
          <a:custGeom>
            <a:avLst/>
            <a:gdLst/>
            <a:ahLst/>
            <a:cxnLst/>
            <a:rect l="l" t="t" r="r" b="b"/>
            <a:pathLst>
              <a:path w="9144000" h="1379913">
                <a:moveTo>
                  <a:pt x="0" y="0"/>
                </a:moveTo>
                <a:lnTo>
                  <a:pt x="9144000" y="0"/>
                </a:lnTo>
                <a:lnTo>
                  <a:pt x="9144000" y="1379913"/>
                </a:lnTo>
                <a:lnTo>
                  <a:pt x="0" y="13799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9144000" y="8907087"/>
            <a:ext cx="9144000" cy="1379913"/>
          </a:xfrm>
          <a:custGeom>
            <a:avLst/>
            <a:gdLst/>
            <a:ahLst/>
            <a:cxnLst/>
            <a:rect l="l" t="t" r="r" b="b"/>
            <a:pathLst>
              <a:path w="9144000" h="1379913">
                <a:moveTo>
                  <a:pt x="9144000" y="0"/>
                </a:moveTo>
                <a:lnTo>
                  <a:pt x="0" y="0"/>
                </a:lnTo>
                <a:lnTo>
                  <a:pt x="0" y="1379913"/>
                </a:lnTo>
                <a:lnTo>
                  <a:pt x="9144000" y="1379913"/>
                </a:lnTo>
                <a:lnTo>
                  <a:pt x="91440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976542" y="666706"/>
            <a:ext cx="12334916" cy="1160012"/>
          </a:xfrm>
          <a:prstGeom prst="rect">
            <a:avLst/>
          </a:prstGeom>
        </p:spPr>
        <p:txBody>
          <a:bodyPr lIns="0" tIns="0" rIns="0" bIns="0" rtlCol="0" anchor="t">
            <a:spAutoFit/>
          </a:bodyPr>
          <a:lstStyle/>
          <a:p>
            <a:pPr algn="ctr">
              <a:lnSpc>
                <a:spcPts val="9037"/>
              </a:lnSpc>
              <a:spcBef>
                <a:spcPct val="0"/>
              </a:spcBef>
            </a:pPr>
            <a:r>
              <a:rPr lang="en-US" sz="6455">
                <a:solidFill>
                  <a:srgbClr val="FFFFFF"/>
                </a:solidFill>
                <a:latin typeface="Arcade Gamer"/>
              </a:rPr>
              <a:t>STRONGHOLDS</a:t>
            </a:r>
          </a:p>
        </p:txBody>
      </p:sp>
      <p:sp>
        <p:nvSpPr>
          <p:cNvPr id="5" name="TextBox 5"/>
          <p:cNvSpPr txBox="1"/>
          <p:nvPr/>
        </p:nvSpPr>
        <p:spPr>
          <a:xfrm>
            <a:off x="5453969" y="2342787"/>
            <a:ext cx="7382473" cy="845820"/>
          </a:xfrm>
          <a:prstGeom prst="rect">
            <a:avLst/>
          </a:prstGeom>
        </p:spPr>
        <p:txBody>
          <a:bodyPr lIns="0" tIns="0" rIns="0" bIns="0" rtlCol="0" anchor="t">
            <a:spAutoFit/>
          </a:bodyPr>
          <a:lstStyle/>
          <a:p>
            <a:pPr>
              <a:lnSpc>
                <a:spcPts val="1680"/>
              </a:lnSpc>
              <a:spcBef>
                <a:spcPct val="0"/>
              </a:spcBef>
            </a:pPr>
            <a:r>
              <a:rPr lang="en-US" sz="1200">
                <a:solidFill>
                  <a:srgbClr val="FFFFFF"/>
                </a:solidFill>
                <a:latin typeface="Disket Mono"/>
              </a:rPr>
              <a:t>our scoring mechanism mimics the recovery pattern in actual patients with depression. the recovery starts only when the mental health is above a good threshold. It dips to 0 below it, like how depressed patients easily fall back on their progress with minute problems.</a:t>
            </a:r>
          </a:p>
        </p:txBody>
      </p:sp>
      <p:sp>
        <p:nvSpPr>
          <p:cNvPr id="6" name="Freeform 6"/>
          <p:cNvSpPr/>
          <p:nvPr/>
        </p:nvSpPr>
        <p:spPr>
          <a:xfrm>
            <a:off x="1028700" y="2660030"/>
            <a:ext cx="2359993" cy="823852"/>
          </a:xfrm>
          <a:custGeom>
            <a:avLst/>
            <a:gdLst/>
            <a:ahLst/>
            <a:cxnLst/>
            <a:rect l="l" t="t" r="r" b="b"/>
            <a:pathLst>
              <a:path w="2359993" h="823852">
                <a:moveTo>
                  <a:pt x="0" y="0"/>
                </a:moveTo>
                <a:lnTo>
                  <a:pt x="2359993" y="0"/>
                </a:lnTo>
                <a:lnTo>
                  <a:pt x="2359993" y="823852"/>
                </a:lnTo>
                <a:lnTo>
                  <a:pt x="0" y="8238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H="1">
            <a:off x="14901719" y="2660030"/>
            <a:ext cx="2359993" cy="823852"/>
          </a:xfrm>
          <a:custGeom>
            <a:avLst/>
            <a:gdLst/>
            <a:ahLst/>
            <a:cxnLst/>
            <a:rect l="l" t="t" r="r" b="b"/>
            <a:pathLst>
              <a:path w="2359993" h="823852">
                <a:moveTo>
                  <a:pt x="2359993" y="0"/>
                </a:moveTo>
                <a:lnTo>
                  <a:pt x="0" y="0"/>
                </a:lnTo>
                <a:lnTo>
                  <a:pt x="0" y="823852"/>
                </a:lnTo>
                <a:lnTo>
                  <a:pt x="2359993" y="823852"/>
                </a:lnTo>
                <a:lnTo>
                  <a:pt x="235999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711215" y="631973"/>
            <a:ext cx="4453058" cy="793454"/>
          </a:xfrm>
          <a:custGeom>
            <a:avLst/>
            <a:gdLst/>
            <a:ahLst/>
            <a:cxnLst/>
            <a:rect l="l" t="t" r="r" b="b"/>
            <a:pathLst>
              <a:path w="4453058" h="793454">
                <a:moveTo>
                  <a:pt x="0" y="0"/>
                </a:moveTo>
                <a:lnTo>
                  <a:pt x="4453058" y="0"/>
                </a:lnTo>
                <a:lnTo>
                  <a:pt x="4453058" y="793454"/>
                </a:lnTo>
                <a:lnTo>
                  <a:pt x="0" y="7934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flipH="1">
            <a:off x="14546157" y="631973"/>
            <a:ext cx="4453058" cy="793454"/>
          </a:xfrm>
          <a:custGeom>
            <a:avLst/>
            <a:gdLst/>
            <a:ahLst/>
            <a:cxnLst/>
            <a:rect l="l" t="t" r="r" b="b"/>
            <a:pathLst>
              <a:path w="4453058" h="793454">
                <a:moveTo>
                  <a:pt x="4453058" y="0"/>
                </a:moveTo>
                <a:lnTo>
                  <a:pt x="0" y="0"/>
                </a:lnTo>
                <a:lnTo>
                  <a:pt x="0" y="793454"/>
                </a:lnTo>
                <a:lnTo>
                  <a:pt x="4453058" y="793454"/>
                </a:lnTo>
                <a:lnTo>
                  <a:pt x="4453058"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5452763" y="2026111"/>
            <a:ext cx="7382473" cy="240665"/>
          </a:xfrm>
          <a:prstGeom prst="rect">
            <a:avLst/>
          </a:prstGeom>
        </p:spPr>
        <p:txBody>
          <a:bodyPr lIns="0" tIns="0" rIns="0" bIns="0" rtlCol="0" anchor="t">
            <a:spAutoFit/>
          </a:bodyPr>
          <a:lstStyle/>
          <a:p>
            <a:pPr>
              <a:lnSpc>
                <a:spcPts val="1960"/>
              </a:lnSpc>
              <a:spcBef>
                <a:spcPct val="0"/>
              </a:spcBef>
            </a:pPr>
            <a:r>
              <a:rPr lang="en-US" sz="1400">
                <a:solidFill>
                  <a:srgbClr val="FF63D8"/>
                </a:solidFill>
                <a:latin typeface="Disket Mono Bold"/>
              </a:rPr>
              <a:t>unique scoring mechanism</a:t>
            </a:r>
          </a:p>
        </p:txBody>
      </p:sp>
      <p:sp>
        <p:nvSpPr>
          <p:cNvPr id="11" name="TextBox 11"/>
          <p:cNvSpPr txBox="1"/>
          <p:nvPr/>
        </p:nvSpPr>
        <p:spPr>
          <a:xfrm>
            <a:off x="5453969" y="3509196"/>
            <a:ext cx="7382473" cy="240665"/>
          </a:xfrm>
          <a:prstGeom prst="rect">
            <a:avLst/>
          </a:prstGeom>
        </p:spPr>
        <p:txBody>
          <a:bodyPr lIns="0" tIns="0" rIns="0" bIns="0" rtlCol="0" anchor="t">
            <a:spAutoFit/>
          </a:bodyPr>
          <a:lstStyle/>
          <a:p>
            <a:pPr algn="r">
              <a:lnSpc>
                <a:spcPts val="1960"/>
              </a:lnSpc>
              <a:spcBef>
                <a:spcPct val="0"/>
              </a:spcBef>
            </a:pPr>
            <a:r>
              <a:rPr lang="en-US" sz="1400">
                <a:solidFill>
                  <a:srgbClr val="FF63D8"/>
                </a:solidFill>
                <a:latin typeface="Disket Mono Bold"/>
              </a:rPr>
              <a:t>aesthetic pixel art &amp; MAP</a:t>
            </a:r>
          </a:p>
        </p:txBody>
      </p:sp>
      <p:sp>
        <p:nvSpPr>
          <p:cNvPr id="12" name="TextBox 12"/>
          <p:cNvSpPr txBox="1"/>
          <p:nvPr/>
        </p:nvSpPr>
        <p:spPr>
          <a:xfrm>
            <a:off x="5453969" y="5008880"/>
            <a:ext cx="7382473" cy="240665"/>
          </a:xfrm>
          <a:prstGeom prst="rect">
            <a:avLst/>
          </a:prstGeom>
        </p:spPr>
        <p:txBody>
          <a:bodyPr lIns="0" tIns="0" rIns="0" bIns="0" rtlCol="0" anchor="t">
            <a:spAutoFit/>
          </a:bodyPr>
          <a:lstStyle/>
          <a:p>
            <a:pPr>
              <a:lnSpc>
                <a:spcPts val="1960"/>
              </a:lnSpc>
              <a:spcBef>
                <a:spcPct val="0"/>
              </a:spcBef>
            </a:pPr>
            <a:r>
              <a:rPr lang="en-US" sz="1400">
                <a:solidFill>
                  <a:srgbClr val="FF63D8"/>
                </a:solidFill>
                <a:latin typeface="Disket Mono Bold"/>
              </a:rPr>
              <a:t>smooth transitions</a:t>
            </a:r>
          </a:p>
        </p:txBody>
      </p:sp>
      <p:sp>
        <p:nvSpPr>
          <p:cNvPr id="13" name="TextBox 13"/>
          <p:cNvSpPr txBox="1"/>
          <p:nvPr/>
        </p:nvSpPr>
        <p:spPr>
          <a:xfrm>
            <a:off x="5452763" y="6412239"/>
            <a:ext cx="7382473" cy="266700"/>
          </a:xfrm>
          <a:prstGeom prst="rect">
            <a:avLst/>
          </a:prstGeom>
        </p:spPr>
        <p:txBody>
          <a:bodyPr lIns="0" tIns="0" rIns="0" bIns="0" rtlCol="0" anchor="t">
            <a:spAutoFit/>
          </a:bodyPr>
          <a:lstStyle/>
          <a:p>
            <a:pPr algn="r">
              <a:lnSpc>
                <a:spcPts val="2100"/>
              </a:lnSpc>
              <a:spcBef>
                <a:spcPct val="0"/>
              </a:spcBef>
            </a:pPr>
            <a:r>
              <a:rPr lang="en-US" sz="1500">
                <a:solidFill>
                  <a:srgbClr val="FF63D8"/>
                </a:solidFill>
                <a:latin typeface="Disket Mono Bold"/>
              </a:rPr>
              <a:t>mood settings</a:t>
            </a:r>
          </a:p>
        </p:txBody>
      </p:sp>
      <p:sp>
        <p:nvSpPr>
          <p:cNvPr id="14" name="TextBox 14"/>
          <p:cNvSpPr txBox="1"/>
          <p:nvPr/>
        </p:nvSpPr>
        <p:spPr>
          <a:xfrm>
            <a:off x="5453969" y="3994060"/>
            <a:ext cx="7382473" cy="636270"/>
          </a:xfrm>
          <a:prstGeom prst="rect">
            <a:avLst/>
          </a:prstGeom>
        </p:spPr>
        <p:txBody>
          <a:bodyPr lIns="0" tIns="0" rIns="0" bIns="0" rtlCol="0" anchor="t">
            <a:spAutoFit/>
          </a:bodyPr>
          <a:lstStyle/>
          <a:p>
            <a:pPr>
              <a:lnSpc>
                <a:spcPts val="1680"/>
              </a:lnSpc>
              <a:spcBef>
                <a:spcPct val="0"/>
              </a:spcBef>
            </a:pPr>
            <a:r>
              <a:rPr lang="en-US" sz="1200">
                <a:solidFill>
                  <a:srgbClr val="FFFFFF"/>
                </a:solidFill>
                <a:latin typeface="Disket Mono"/>
              </a:rPr>
              <a:t>we made our map from scratch using web scraped tilesets. the map is engaging and beautiful. we added a wide variety of interactables to add more depth to the game using pixel art.</a:t>
            </a:r>
          </a:p>
        </p:txBody>
      </p:sp>
      <p:sp>
        <p:nvSpPr>
          <p:cNvPr id="15" name="TextBox 15"/>
          <p:cNvSpPr txBox="1"/>
          <p:nvPr/>
        </p:nvSpPr>
        <p:spPr>
          <a:xfrm>
            <a:off x="5453969" y="5563870"/>
            <a:ext cx="7382473" cy="426720"/>
          </a:xfrm>
          <a:prstGeom prst="rect">
            <a:avLst/>
          </a:prstGeom>
        </p:spPr>
        <p:txBody>
          <a:bodyPr lIns="0" tIns="0" rIns="0" bIns="0" rtlCol="0" anchor="t">
            <a:spAutoFit/>
          </a:bodyPr>
          <a:lstStyle/>
          <a:p>
            <a:pPr>
              <a:lnSpc>
                <a:spcPts val="1680"/>
              </a:lnSpc>
              <a:spcBef>
                <a:spcPct val="0"/>
              </a:spcBef>
            </a:pPr>
            <a:r>
              <a:rPr lang="en-US" sz="1200">
                <a:solidFill>
                  <a:srgbClr val="FFFFFF"/>
                </a:solidFill>
                <a:latin typeface="Disket Mono"/>
              </a:rPr>
              <a:t>while switch between various modes in the game we have applied smooth transitions to make it more realistic and visually pleasing,</a:t>
            </a:r>
          </a:p>
        </p:txBody>
      </p:sp>
      <p:sp>
        <p:nvSpPr>
          <p:cNvPr id="16" name="TextBox 16"/>
          <p:cNvSpPr txBox="1"/>
          <p:nvPr/>
        </p:nvSpPr>
        <p:spPr>
          <a:xfrm>
            <a:off x="5452763" y="7029459"/>
            <a:ext cx="7382473" cy="426720"/>
          </a:xfrm>
          <a:prstGeom prst="rect">
            <a:avLst/>
          </a:prstGeom>
        </p:spPr>
        <p:txBody>
          <a:bodyPr lIns="0" tIns="0" rIns="0" bIns="0" rtlCol="0" anchor="t">
            <a:spAutoFit/>
          </a:bodyPr>
          <a:lstStyle/>
          <a:p>
            <a:pPr>
              <a:lnSpc>
                <a:spcPts val="1680"/>
              </a:lnSpc>
              <a:spcBef>
                <a:spcPct val="0"/>
              </a:spcBef>
            </a:pPr>
            <a:r>
              <a:rPr lang="en-US" sz="1200">
                <a:solidFill>
                  <a:srgbClr val="FFFFFF"/>
                </a:solidFill>
                <a:latin typeface="Disket Mono"/>
              </a:rPr>
              <a:t>our choice of a/v assets has been done in correlation to the mental state of the player which adds another layer in the user experience.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2022B"/>
        </a:solidFill>
        <a:effectLst/>
      </p:bgPr>
    </p:bg>
    <p:spTree>
      <p:nvGrpSpPr>
        <p:cNvPr id="1" name=""/>
        <p:cNvGrpSpPr/>
        <p:nvPr/>
      </p:nvGrpSpPr>
      <p:grpSpPr>
        <a:xfrm>
          <a:off x="0" y="0"/>
          <a:ext cx="0" cy="0"/>
          <a:chOff x="0" y="0"/>
          <a:chExt cx="0" cy="0"/>
        </a:xfrm>
      </p:grpSpPr>
      <p:sp>
        <p:nvSpPr>
          <p:cNvPr id="2" name="Freeform 2"/>
          <p:cNvSpPr/>
          <p:nvPr/>
        </p:nvSpPr>
        <p:spPr>
          <a:xfrm>
            <a:off x="2132316" y="4061798"/>
            <a:ext cx="410030" cy="410030"/>
          </a:xfrm>
          <a:custGeom>
            <a:avLst/>
            <a:gdLst/>
            <a:ahLst/>
            <a:cxnLst/>
            <a:rect l="l" t="t" r="r" b="b"/>
            <a:pathLst>
              <a:path w="410030" h="410030">
                <a:moveTo>
                  <a:pt x="0" y="0"/>
                </a:moveTo>
                <a:lnTo>
                  <a:pt x="410030" y="0"/>
                </a:lnTo>
                <a:lnTo>
                  <a:pt x="410030" y="410030"/>
                </a:lnTo>
                <a:lnTo>
                  <a:pt x="0" y="410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051324" y="467292"/>
            <a:ext cx="2928226" cy="9820269"/>
          </a:xfrm>
          <a:custGeom>
            <a:avLst/>
            <a:gdLst/>
            <a:ahLst/>
            <a:cxnLst/>
            <a:rect l="l" t="t" r="r" b="b"/>
            <a:pathLst>
              <a:path w="2928226" h="9820269">
                <a:moveTo>
                  <a:pt x="0" y="0"/>
                </a:moveTo>
                <a:lnTo>
                  <a:pt x="2928226" y="0"/>
                </a:lnTo>
                <a:lnTo>
                  <a:pt x="2928226" y="9820268"/>
                </a:lnTo>
                <a:lnTo>
                  <a:pt x="0" y="98202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656404" y="467292"/>
            <a:ext cx="1821213" cy="9820269"/>
          </a:xfrm>
          <a:custGeom>
            <a:avLst/>
            <a:gdLst/>
            <a:ahLst/>
            <a:cxnLst/>
            <a:rect l="l" t="t" r="r" b="b"/>
            <a:pathLst>
              <a:path w="1821213" h="9820269">
                <a:moveTo>
                  <a:pt x="0" y="0"/>
                </a:moveTo>
                <a:lnTo>
                  <a:pt x="1821214" y="0"/>
                </a:lnTo>
                <a:lnTo>
                  <a:pt x="1821214" y="9820268"/>
                </a:lnTo>
                <a:lnTo>
                  <a:pt x="0" y="98202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8739246" y="4629410"/>
            <a:ext cx="3775529" cy="5658150"/>
          </a:xfrm>
          <a:custGeom>
            <a:avLst/>
            <a:gdLst/>
            <a:ahLst/>
            <a:cxnLst/>
            <a:rect l="l" t="t" r="r" b="b"/>
            <a:pathLst>
              <a:path w="3775529" h="5658150">
                <a:moveTo>
                  <a:pt x="3775530" y="0"/>
                </a:moveTo>
                <a:lnTo>
                  <a:pt x="0" y="0"/>
                </a:lnTo>
                <a:lnTo>
                  <a:pt x="0" y="5658150"/>
                </a:lnTo>
                <a:lnTo>
                  <a:pt x="3775530" y="5658150"/>
                </a:lnTo>
                <a:lnTo>
                  <a:pt x="377553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2503889" y="4417196"/>
            <a:ext cx="6269322" cy="5870365"/>
          </a:xfrm>
          <a:custGeom>
            <a:avLst/>
            <a:gdLst/>
            <a:ahLst/>
            <a:cxnLst/>
            <a:rect l="l" t="t" r="r" b="b"/>
            <a:pathLst>
              <a:path w="6269322" h="5870365">
                <a:moveTo>
                  <a:pt x="0" y="0"/>
                </a:moveTo>
                <a:lnTo>
                  <a:pt x="6269321" y="0"/>
                </a:lnTo>
                <a:lnTo>
                  <a:pt x="6269321" y="5870364"/>
                </a:lnTo>
                <a:lnTo>
                  <a:pt x="0" y="58703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9306726" y="6682083"/>
            <a:ext cx="2025308" cy="3604917"/>
          </a:xfrm>
          <a:custGeom>
            <a:avLst/>
            <a:gdLst/>
            <a:ahLst/>
            <a:cxnLst/>
            <a:rect l="l" t="t" r="r" b="b"/>
            <a:pathLst>
              <a:path w="2025308" h="3604917">
                <a:moveTo>
                  <a:pt x="0" y="0"/>
                </a:moveTo>
                <a:lnTo>
                  <a:pt x="2025308" y="0"/>
                </a:lnTo>
                <a:lnTo>
                  <a:pt x="2025308" y="3604917"/>
                </a:lnTo>
                <a:lnTo>
                  <a:pt x="0" y="360491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2132149" y="2221059"/>
            <a:ext cx="6054336" cy="911224"/>
          </a:xfrm>
          <a:prstGeom prst="rect">
            <a:avLst/>
          </a:prstGeom>
        </p:spPr>
        <p:txBody>
          <a:bodyPr lIns="0" tIns="0" rIns="0" bIns="0" rtlCol="0" anchor="t">
            <a:spAutoFit/>
          </a:bodyPr>
          <a:lstStyle/>
          <a:p>
            <a:pPr>
              <a:lnSpc>
                <a:spcPts val="7000"/>
              </a:lnSpc>
              <a:spcBef>
                <a:spcPct val="0"/>
              </a:spcBef>
            </a:pPr>
            <a:r>
              <a:rPr lang="en-US" sz="5000">
                <a:solidFill>
                  <a:srgbClr val="FFFFFF"/>
                </a:solidFill>
                <a:latin typeface="Arcade Gamer"/>
              </a:rPr>
              <a:t>REFERENCES</a:t>
            </a:r>
          </a:p>
        </p:txBody>
      </p:sp>
      <p:sp>
        <p:nvSpPr>
          <p:cNvPr id="9" name="TextBox 9"/>
          <p:cNvSpPr txBox="1"/>
          <p:nvPr/>
        </p:nvSpPr>
        <p:spPr>
          <a:xfrm>
            <a:off x="2875887" y="4055127"/>
            <a:ext cx="4077365" cy="754335"/>
          </a:xfrm>
          <a:prstGeom prst="rect">
            <a:avLst/>
          </a:prstGeom>
        </p:spPr>
        <p:txBody>
          <a:bodyPr lIns="0" tIns="0" rIns="0" bIns="0" rtlCol="0" anchor="t">
            <a:spAutoFit/>
          </a:bodyPr>
          <a:lstStyle/>
          <a:p>
            <a:pPr>
              <a:lnSpc>
                <a:spcPts val="3047"/>
              </a:lnSpc>
              <a:spcBef>
                <a:spcPct val="0"/>
              </a:spcBef>
            </a:pPr>
            <a:r>
              <a:rPr lang="en-US" sz="2176" u="sng">
                <a:solidFill>
                  <a:srgbClr val="FFFFFF"/>
                </a:solidFill>
                <a:latin typeface="Disket Mono"/>
              </a:rPr>
              <a:t>Basic movement tutorial</a:t>
            </a:r>
          </a:p>
        </p:txBody>
      </p:sp>
      <p:sp>
        <p:nvSpPr>
          <p:cNvPr id="10" name="TextBox 10"/>
          <p:cNvSpPr txBox="1"/>
          <p:nvPr/>
        </p:nvSpPr>
        <p:spPr>
          <a:xfrm>
            <a:off x="2875887" y="5173566"/>
            <a:ext cx="4077365" cy="373335"/>
          </a:xfrm>
          <a:prstGeom prst="rect">
            <a:avLst/>
          </a:prstGeom>
        </p:spPr>
        <p:txBody>
          <a:bodyPr lIns="0" tIns="0" rIns="0" bIns="0" rtlCol="0" anchor="t">
            <a:spAutoFit/>
          </a:bodyPr>
          <a:lstStyle/>
          <a:p>
            <a:pPr>
              <a:lnSpc>
                <a:spcPts val="3047"/>
              </a:lnSpc>
              <a:spcBef>
                <a:spcPct val="0"/>
              </a:spcBef>
            </a:pPr>
            <a:r>
              <a:rPr lang="en-US" sz="2176" u="sng">
                <a:solidFill>
                  <a:srgbClr val="FFFFFF"/>
                </a:solidFill>
                <a:latin typeface="Disket Mono"/>
              </a:rPr>
              <a:t>Audio Assets</a:t>
            </a:r>
          </a:p>
        </p:txBody>
      </p:sp>
      <p:sp>
        <p:nvSpPr>
          <p:cNvPr id="11" name="TextBox 11"/>
          <p:cNvSpPr txBox="1"/>
          <p:nvPr/>
        </p:nvSpPr>
        <p:spPr>
          <a:xfrm>
            <a:off x="2875721" y="6336071"/>
            <a:ext cx="5530151" cy="373335"/>
          </a:xfrm>
          <a:prstGeom prst="rect">
            <a:avLst/>
          </a:prstGeom>
        </p:spPr>
        <p:txBody>
          <a:bodyPr lIns="0" tIns="0" rIns="0" bIns="0" rtlCol="0" anchor="t">
            <a:spAutoFit/>
          </a:bodyPr>
          <a:lstStyle/>
          <a:p>
            <a:pPr>
              <a:lnSpc>
                <a:spcPts val="3047"/>
              </a:lnSpc>
              <a:spcBef>
                <a:spcPct val="0"/>
              </a:spcBef>
            </a:pPr>
            <a:r>
              <a:rPr lang="en-US" sz="2176" u="sng">
                <a:solidFill>
                  <a:srgbClr val="FFFFFF"/>
                </a:solidFill>
                <a:latin typeface="Disket Mono"/>
              </a:rPr>
              <a:t>Tilesheets</a:t>
            </a:r>
          </a:p>
        </p:txBody>
      </p:sp>
      <p:sp>
        <p:nvSpPr>
          <p:cNvPr id="12" name="Freeform 12"/>
          <p:cNvSpPr/>
          <p:nvPr/>
        </p:nvSpPr>
        <p:spPr>
          <a:xfrm>
            <a:off x="-693887" y="8914976"/>
            <a:ext cx="4718258" cy="1372584"/>
          </a:xfrm>
          <a:custGeom>
            <a:avLst/>
            <a:gdLst/>
            <a:ahLst/>
            <a:cxnLst/>
            <a:rect l="l" t="t" r="r" b="b"/>
            <a:pathLst>
              <a:path w="4718258" h="1372584">
                <a:moveTo>
                  <a:pt x="0" y="0"/>
                </a:moveTo>
                <a:lnTo>
                  <a:pt x="4718258" y="0"/>
                </a:lnTo>
                <a:lnTo>
                  <a:pt x="4718258" y="1372584"/>
                </a:lnTo>
                <a:lnTo>
                  <a:pt x="0" y="137258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flipH="1">
            <a:off x="12207018" y="1549607"/>
            <a:ext cx="2359993" cy="823852"/>
          </a:xfrm>
          <a:custGeom>
            <a:avLst/>
            <a:gdLst/>
            <a:ahLst/>
            <a:cxnLst/>
            <a:rect l="l" t="t" r="r" b="b"/>
            <a:pathLst>
              <a:path w="2359993" h="823852">
                <a:moveTo>
                  <a:pt x="2359993" y="0"/>
                </a:moveTo>
                <a:lnTo>
                  <a:pt x="0" y="0"/>
                </a:lnTo>
                <a:lnTo>
                  <a:pt x="0" y="823852"/>
                </a:lnTo>
                <a:lnTo>
                  <a:pt x="2359993" y="823852"/>
                </a:lnTo>
                <a:lnTo>
                  <a:pt x="2359993"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4" name="Freeform 14"/>
          <p:cNvSpPr/>
          <p:nvPr/>
        </p:nvSpPr>
        <p:spPr>
          <a:xfrm>
            <a:off x="-425333" y="562555"/>
            <a:ext cx="2908065" cy="518164"/>
          </a:xfrm>
          <a:custGeom>
            <a:avLst/>
            <a:gdLst/>
            <a:ahLst/>
            <a:cxnLst/>
            <a:rect l="l" t="t" r="r" b="b"/>
            <a:pathLst>
              <a:path w="2908065" h="518164">
                <a:moveTo>
                  <a:pt x="0" y="0"/>
                </a:moveTo>
                <a:lnTo>
                  <a:pt x="2908066" y="0"/>
                </a:lnTo>
                <a:lnTo>
                  <a:pt x="2908066" y="518164"/>
                </a:lnTo>
                <a:lnTo>
                  <a:pt x="0" y="51816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5" name="Freeform 15"/>
          <p:cNvSpPr/>
          <p:nvPr/>
        </p:nvSpPr>
        <p:spPr>
          <a:xfrm flipH="1">
            <a:off x="9669535" y="3132283"/>
            <a:ext cx="1914952" cy="341210"/>
          </a:xfrm>
          <a:custGeom>
            <a:avLst/>
            <a:gdLst/>
            <a:ahLst/>
            <a:cxnLst/>
            <a:rect l="l" t="t" r="r" b="b"/>
            <a:pathLst>
              <a:path w="1914952" h="341210">
                <a:moveTo>
                  <a:pt x="1914952" y="0"/>
                </a:moveTo>
                <a:lnTo>
                  <a:pt x="0" y="0"/>
                </a:lnTo>
                <a:lnTo>
                  <a:pt x="0" y="341209"/>
                </a:lnTo>
                <a:lnTo>
                  <a:pt x="1914952" y="341209"/>
                </a:lnTo>
                <a:lnTo>
                  <a:pt x="1914952"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6" name="Freeform 16"/>
          <p:cNvSpPr/>
          <p:nvPr/>
        </p:nvSpPr>
        <p:spPr>
          <a:xfrm>
            <a:off x="2132316" y="6383696"/>
            <a:ext cx="410030" cy="410030"/>
          </a:xfrm>
          <a:custGeom>
            <a:avLst/>
            <a:gdLst/>
            <a:ahLst/>
            <a:cxnLst/>
            <a:rect l="l" t="t" r="r" b="b"/>
            <a:pathLst>
              <a:path w="410030" h="410030">
                <a:moveTo>
                  <a:pt x="0" y="0"/>
                </a:moveTo>
                <a:lnTo>
                  <a:pt x="410030" y="0"/>
                </a:lnTo>
                <a:lnTo>
                  <a:pt x="410030" y="410030"/>
                </a:lnTo>
                <a:lnTo>
                  <a:pt x="0" y="410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2132149" y="5221191"/>
            <a:ext cx="410030" cy="410030"/>
          </a:xfrm>
          <a:custGeom>
            <a:avLst/>
            <a:gdLst/>
            <a:ahLst/>
            <a:cxnLst/>
            <a:rect l="l" t="t" r="r" b="b"/>
            <a:pathLst>
              <a:path w="410030" h="410030">
                <a:moveTo>
                  <a:pt x="0" y="0"/>
                </a:moveTo>
                <a:lnTo>
                  <a:pt x="410030" y="0"/>
                </a:lnTo>
                <a:lnTo>
                  <a:pt x="410030" y="410030"/>
                </a:lnTo>
                <a:lnTo>
                  <a:pt x="0" y="4100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2022B"/>
        </a:solidFill>
        <a:effectLst/>
      </p:bgPr>
    </p:bg>
    <p:spTree>
      <p:nvGrpSpPr>
        <p:cNvPr id="1" name=""/>
        <p:cNvGrpSpPr/>
        <p:nvPr/>
      </p:nvGrpSpPr>
      <p:grpSpPr>
        <a:xfrm>
          <a:off x="0" y="0"/>
          <a:ext cx="0" cy="0"/>
          <a:chOff x="0" y="0"/>
          <a:chExt cx="0" cy="0"/>
        </a:xfrm>
      </p:grpSpPr>
      <p:sp>
        <p:nvSpPr>
          <p:cNvPr id="2" name="Freeform 2"/>
          <p:cNvSpPr/>
          <p:nvPr/>
        </p:nvSpPr>
        <p:spPr>
          <a:xfrm>
            <a:off x="16264858" y="2613013"/>
            <a:ext cx="2023142" cy="7673987"/>
          </a:xfrm>
          <a:custGeom>
            <a:avLst/>
            <a:gdLst/>
            <a:ahLst/>
            <a:cxnLst/>
            <a:rect l="l" t="t" r="r" b="b"/>
            <a:pathLst>
              <a:path w="2023142" h="7673987">
                <a:moveTo>
                  <a:pt x="0" y="0"/>
                </a:moveTo>
                <a:lnTo>
                  <a:pt x="2023142" y="0"/>
                </a:lnTo>
                <a:lnTo>
                  <a:pt x="2023142" y="7673987"/>
                </a:lnTo>
                <a:lnTo>
                  <a:pt x="0" y="76739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898974" y="1028700"/>
            <a:ext cx="2104159" cy="9258300"/>
          </a:xfrm>
          <a:custGeom>
            <a:avLst/>
            <a:gdLst/>
            <a:ahLst/>
            <a:cxnLst/>
            <a:rect l="l" t="t" r="r" b="b"/>
            <a:pathLst>
              <a:path w="2104159" h="9258300">
                <a:moveTo>
                  <a:pt x="0" y="0"/>
                </a:moveTo>
                <a:lnTo>
                  <a:pt x="2104159" y="0"/>
                </a:lnTo>
                <a:lnTo>
                  <a:pt x="2104159" y="9258300"/>
                </a:lnTo>
                <a:lnTo>
                  <a:pt x="0" y="9258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2284867" y="1028700"/>
            <a:ext cx="2104159" cy="9258300"/>
          </a:xfrm>
          <a:custGeom>
            <a:avLst/>
            <a:gdLst/>
            <a:ahLst/>
            <a:cxnLst/>
            <a:rect l="l" t="t" r="r" b="b"/>
            <a:pathLst>
              <a:path w="2104159" h="9258300">
                <a:moveTo>
                  <a:pt x="2104159" y="0"/>
                </a:moveTo>
                <a:lnTo>
                  <a:pt x="0" y="0"/>
                </a:lnTo>
                <a:lnTo>
                  <a:pt x="0" y="9258300"/>
                </a:lnTo>
                <a:lnTo>
                  <a:pt x="2104159" y="9258300"/>
                </a:lnTo>
                <a:lnTo>
                  <a:pt x="2104159"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0" y="2613013"/>
            <a:ext cx="2023142" cy="7673987"/>
          </a:xfrm>
          <a:custGeom>
            <a:avLst/>
            <a:gdLst/>
            <a:ahLst/>
            <a:cxnLst/>
            <a:rect l="l" t="t" r="r" b="b"/>
            <a:pathLst>
              <a:path w="2023142" h="7673987">
                <a:moveTo>
                  <a:pt x="2023142" y="0"/>
                </a:moveTo>
                <a:lnTo>
                  <a:pt x="0" y="0"/>
                </a:lnTo>
                <a:lnTo>
                  <a:pt x="0" y="7673987"/>
                </a:lnTo>
                <a:lnTo>
                  <a:pt x="2023142" y="7673987"/>
                </a:lnTo>
                <a:lnTo>
                  <a:pt x="202314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7129606" y="1057562"/>
            <a:ext cx="4028788" cy="4028788"/>
          </a:xfrm>
          <a:custGeom>
            <a:avLst/>
            <a:gdLst/>
            <a:ahLst/>
            <a:cxnLst/>
            <a:rect l="l" t="t" r="r" b="b"/>
            <a:pathLst>
              <a:path w="4028788" h="4028788">
                <a:moveTo>
                  <a:pt x="0" y="0"/>
                </a:moveTo>
                <a:lnTo>
                  <a:pt x="4028788" y="0"/>
                </a:lnTo>
                <a:lnTo>
                  <a:pt x="4028788" y="4028788"/>
                </a:lnTo>
                <a:lnTo>
                  <a:pt x="0" y="40287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3900164" y="3594529"/>
            <a:ext cx="10487673" cy="4064550"/>
          </a:xfrm>
          <a:prstGeom prst="rect">
            <a:avLst/>
          </a:prstGeom>
        </p:spPr>
        <p:txBody>
          <a:bodyPr lIns="0" tIns="0" rIns="0" bIns="0" rtlCol="0" anchor="t">
            <a:spAutoFit/>
          </a:bodyPr>
          <a:lstStyle/>
          <a:p>
            <a:pPr algn="ctr">
              <a:lnSpc>
                <a:spcPts val="15062"/>
              </a:lnSpc>
            </a:pPr>
            <a:r>
              <a:rPr lang="en-US" sz="16195">
                <a:solidFill>
                  <a:srgbClr val="FFFFFF"/>
                </a:solidFill>
                <a:latin typeface="Arcade Gamer"/>
              </a:rPr>
              <a:t>THANK</a:t>
            </a:r>
          </a:p>
          <a:p>
            <a:pPr algn="ctr">
              <a:lnSpc>
                <a:spcPts val="15062"/>
              </a:lnSpc>
            </a:pPr>
            <a:r>
              <a:rPr lang="en-US" sz="16195">
                <a:solidFill>
                  <a:srgbClr val="FFFFFF"/>
                </a:solidFill>
                <a:latin typeface="Arcade Gamer"/>
              </a:rPr>
              <a:t>YOU</a:t>
            </a:r>
          </a:p>
        </p:txBody>
      </p:sp>
      <p:sp>
        <p:nvSpPr>
          <p:cNvPr id="8" name="Freeform 8"/>
          <p:cNvSpPr/>
          <p:nvPr/>
        </p:nvSpPr>
        <p:spPr>
          <a:xfrm>
            <a:off x="4257771" y="1710223"/>
            <a:ext cx="1885630" cy="658256"/>
          </a:xfrm>
          <a:custGeom>
            <a:avLst/>
            <a:gdLst/>
            <a:ahLst/>
            <a:cxnLst/>
            <a:rect l="l" t="t" r="r" b="b"/>
            <a:pathLst>
              <a:path w="1885630" h="658256">
                <a:moveTo>
                  <a:pt x="0" y="0"/>
                </a:moveTo>
                <a:lnTo>
                  <a:pt x="1885631" y="0"/>
                </a:lnTo>
                <a:lnTo>
                  <a:pt x="1885631" y="658257"/>
                </a:lnTo>
                <a:lnTo>
                  <a:pt x="0" y="6582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flipH="1">
            <a:off x="12144598" y="1710223"/>
            <a:ext cx="1885630" cy="658256"/>
          </a:xfrm>
          <a:custGeom>
            <a:avLst/>
            <a:gdLst/>
            <a:ahLst/>
            <a:cxnLst/>
            <a:rect l="l" t="t" r="r" b="b"/>
            <a:pathLst>
              <a:path w="1885630" h="658256">
                <a:moveTo>
                  <a:pt x="1885631" y="0"/>
                </a:moveTo>
                <a:lnTo>
                  <a:pt x="0" y="0"/>
                </a:lnTo>
                <a:lnTo>
                  <a:pt x="0" y="658257"/>
                </a:lnTo>
                <a:lnTo>
                  <a:pt x="1885631" y="658257"/>
                </a:lnTo>
                <a:lnTo>
                  <a:pt x="1885631"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711215" y="631973"/>
            <a:ext cx="2996082" cy="533847"/>
          </a:xfrm>
          <a:custGeom>
            <a:avLst/>
            <a:gdLst/>
            <a:ahLst/>
            <a:cxnLst/>
            <a:rect l="l" t="t" r="r" b="b"/>
            <a:pathLst>
              <a:path w="2996082" h="533847">
                <a:moveTo>
                  <a:pt x="0" y="0"/>
                </a:moveTo>
                <a:lnTo>
                  <a:pt x="2996082" y="0"/>
                </a:lnTo>
                <a:lnTo>
                  <a:pt x="2996082" y="533847"/>
                </a:lnTo>
                <a:lnTo>
                  <a:pt x="0" y="5338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flipH="1">
            <a:off x="16003133" y="631973"/>
            <a:ext cx="2996082" cy="533847"/>
          </a:xfrm>
          <a:custGeom>
            <a:avLst/>
            <a:gdLst/>
            <a:ahLst/>
            <a:cxnLst/>
            <a:rect l="l" t="t" r="r" b="b"/>
            <a:pathLst>
              <a:path w="2996082" h="533847">
                <a:moveTo>
                  <a:pt x="2996082" y="0"/>
                </a:moveTo>
                <a:lnTo>
                  <a:pt x="0" y="0"/>
                </a:lnTo>
                <a:lnTo>
                  <a:pt x="0" y="533847"/>
                </a:lnTo>
                <a:lnTo>
                  <a:pt x="2996082" y="533847"/>
                </a:lnTo>
                <a:lnTo>
                  <a:pt x="2996082"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2"/>
          <p:cNvSpPr/>
          <p:nvPr/>
        </p:nvSpPr>
        <p:spPr>
          <a:xfrm>
            <a:off x="6028251" y="9539425"/>
            <a:ext cx="2569790" cy="747575"/>
          </a:xfrm>
          <a:custGeom>
            <a:avLst/>
            <a:gdLst/>
            <a:ahLst/>
            <a:cxnLst/>
            <a:rect l="l" t="t" r="r" b="b"/>
            <a:pathLst>
              <a:path w="2569790" h="747575">
                <a:moveTo>
                  <a:pt x="0" y="0"/>
                </a:moveTo>
                <a:lnTo>
                  <a:pt x="2569789" y="0"/>
                </a:lnTo>
                <a:lnTo>
                  <a:pt x="2569789" y="747575"/>
                </a:lnTo>
                <a:lnTo>
                  <a:pt x="0" y="74757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Freeform 13"/>
          <p:cNvSpPr/>
          <p:nvPr/>
        </p:nvSpPr>
        <p:spPr>
          <a:xfrm flipH="1">
            <a:off x="9689960" y="9539425"/>
            <a:ext cx="2569790" cy="747575"/>
          </a:xfrm>
          <a:custGeom>
            <a:avLst/>
            <a:gdLst/>
            <a:ahLst/>
            <a:cxnLst/>
            <a:rect l="l" t="t" r="r" b="b"/>
            <a:pathLst>
              <a:path w="2569790" h="747575">
                <a:moveTo>
                  <a:pt x="2569789" y="0"/>
                </a:moveTo>
                <a:lnTo>
                  <a:pt x="0" y="0"/>
                </a:lnTo>
                <a:lnTo>
                  <a:pt x="0" y="747575"/>
                </a:lnTo>
                <a:lnTo>
                  <a:pt x="2569789" y="747575"/>
                </a:lnTo>
                <a:lnTo>
                  <a:pt x="2569789"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11550892" y="7687654"/>
            <a:ext cx="2599346" cy="2599346"/>
          </a:xfrm>
          <a:custGeom>
            <a:avLst/>
            <a:gdLst/>
            <a:ahLst/>
            <a:cxnLst/>
            <a:rect l="l" t="t" r="r" b="b"/>
            <a:pathLst>
              <a:path w="2599346" h="2599346">
                <a:moveTo>
                  <a:pt x="0" y="0"/>
                </a:moveTo>
                <a:lnTo>
                  <a:pt x="2599346" y="0"/>
                </a:lnTo>
                <a:lnTo>
                  <a:pt x="2599346" y="2599346"/>
                </a:lnTo>
                <a:lnTo>
                  <a:pt x="0" y="259934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5" name="Freeform 15"/>
          <p:cNvSpPr/>
          <p:nvPr/>
        </p:nvSpPr>
        <p:spPr>
          <a:xfrm flipH="1">
            <a:off x="4137762" y="7687654"/>
            <a:ext cx="2599346" cy="2599346"/>
          </a:xfrm>
          <a:custGeom>
            <a:avLst/>
            <a:gdLst/>
            <a:ahLst/>
            <a:cxnLst/>
            <a:rect l="l" t="t" r="r" b="b"/>
            <a:pathLst>
              <a:path w="2599346" h="2599346">
                <a:moveTo>
                  <a:pt x="2599346" y="0"/>
                </a:moveTo>
                <a:lnTo>
                  <a:pt x="0" y="0"/>
                </a:lnTo>
                <a:lnTo>
                  <a:pt x="0" y="2599346"/>
                </a:lnTo>
                <a:lnTo>
                  <a:pt x="2599346" y="2599346"/>
                </a:lnTo>
                <a:lnTo>
                  <a:pt x="2599346"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6" name="Freeform 16"/>
          <p:cNvSpPr/>
          <p:nvPr/>
        </p:nvSpPr>
        <p:spPr>
          <a:xfrm>
            <a:off x="8217623" y="9407784"/>
            <a:ext cx="1852754" cy="879216"/>
          </a:xfrm>
          <a:custGeom>
            <a:avLst/>
            <a:gdLst/>
            <a:ahLst/>
            <a:cxnLst/>
            <a:rect l="l" t="t" r="r" b="b"/>
            <a:pathLst>
              <a:path w="1852754" h="879216">
                <a:moveTo>
                  <a:pt x="0" y="0"/>
                </a:moveTo>
                <a:lnTo>
                  <a:pt x="1852754" y="0"/>
                </a:lnTo>
                <a:lnTo>
                  <a:pt x="1852754" y="879216"/>
                </a:lnTo>
                <a:lnTo>
                  <a:pt x="0" y="87921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7" name="Freeform 17"/>
          <p:cNvSpPr/>
          <p:nvPr/>
        </p:nvSpPr>
        <p:spPr>
          <a:xfrm>
            <a:off x="5542069" y="9629372"/>
            <a:ext cx="1826745" cy="657628"/>
          </a:xfrm>
          <a:custGeom>
            <a:avLst/>
            <a:gdLst/>
            <a:ahLst/>
            <a:cxnLst/>
            <a:rect l="l" t="t" r="r" b="b"/>
            <a:pathLst>
              <a:path w="1826745" h="657628">
                <a:moveTo>
                  <a:pt x="0" y="0"/>
                </a:moveTo>
                <a:lnTo>
                  <a:pt x="1826746" y="0"/>
                </a:lnTo>
                <a:lnTo>
                  <a:pt x="1826746" y="657628"/>
                </a:lnTo>
                <a:lnTo>
                  <a:pt x="0" y="65762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8" name="Freeform 18"/>
          <p:cNvSpPr/>
          <p:nvPr/>
        </p:nvSpPr>
        <p:spPr>
          <a:xfrm>
            <a:off x="1202059" y="9420673"/>
            <a:ext cx="2268953" cy="866327"/>
          </a:xfrm>
          <a:custGeom>
            <a:avLst/>
            <a:gdLst/>
            <a:ahLst/>
            <a:cxnLst/>
            <a:rect l="l" t="t" r="r" b="b"/>
            <a:pathLst>
              <a:path w="2268953" h="866327">
                <a:moveTo>
                  <a:pt x="0" y="0"/>
                </a:moveTo>
                <a:lnTo>
                  <a:pt x="2268953" y="0"/>
                </a:lnTo>
                <a:lnTo>
                  <a:pt x="2268953" y="866327"/>
                </a:lnTo>
                <a:lnTo>
                  <a:pt x="0" y="86632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9" name="Freeform 19"/>
          <p:cNvSpPr/>
          <p:nvPr/>
        </p:nvSpPr>
        <p:spPr>
          <a:xfrm flipH="1">
            <a:off x="10919185" y="9629372"/>
            <a:ext cx="1826745" cy="657628"/>
          </a:xfrm>
          <a:custGeom>
            <a:avLst/>
            <a:gdLst/>
            <a:ahLst/>
            <a:cxnLst/>
            <a:rect l="l" t="t" r="r" b="b"/>
            <a:pathLst>
              <a:path w="1826745" h="657628">
                <a:moveTo>
                  <a:pt x="1826746" y="0"/>
                </a:moveTo>
                <a:lnTo>
                  <a:pt x="0" y="0"/>
                </a:lnTo>
                <a:lnTo>
                  <a:pt x="0" y="657628"/>
                </a:lnTo>
                <a:lnTo>
                  <a:pt x="1826746" y="657628"/>
                </a:lnTo>
                <a:lnTo>
                  <a:pt x="1826746"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0" name="Freeform 20"/>
          <p:cNvSpPr/>
          <p:nvPr/>
        </p:nvSpPr>
        <p:spPr>
          <a:xfrm flipH="1">
            <a:off x="14816988" y="9407784"/>
            <a:ext cx="2268953" cy="866327"/>
          </a:xfrm>
          <a:custGeom>
            <a:avLst/>
            <a:gdLst/>
            <a:ahLst/>
            <a:cxnLst/>
            <a:rect l="l" t="t" r="r" b="b"/>
            <a:pathLst>
              <a:path w="2268953" h="866327">
                <a:moveTo>
                  <a:pt x="2268953" y="0"/>
                </a:moveTo>
                <a:lnTo>
                  <a:pt x="0" y="0"/>
                </a:lnTo>
                <a:lnTo>
                  <a:pt x="0" y="866328"/>
                </a:lnTo>
                <a:lnTo>
                  <a:pt x="2268953" y="866328"/>
                </a:lnTo>
                <a:lnTo>
                  <a:pt x="2268953" y="0"/>
                </a:lnTo>
                <a:close/>
              </a:path>
            </a:pathLst>
          </a:custGeom>
          <a:blipFill>
            <a:blip r:embed="rId20">
              <a:extLst>
                <a:ext uri="{96DAC541-7B7A-43D3-8B79-37D633B846F1}">
                  <asvg:svgBlip xmlns:asvg="http://schemas.microsoft.com/office/drawing/2016/SVG/main" r:embed="rId21"/>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D0F1B"/>
        </a:solidFill>
        <a:effectLst/>
      </p:bgPr>
    </p:bg>
    <p:spTree>
      <p:nvGrpSpPr>
        <p:cNvPr id="1" name=""/>
        <p:cNvGrpSpPr/>
        <p:nvPr/>
      </p:nvGrpSpPr>
      <p:grpSpPr>
        <a:xfrm>
          <a:off x="0" y="0"/>
          <a:ext cx="0" cy="0"/>
          <a:chOff x="0" y="0"/>
          <a:chExt cx="0" cy="0"/>
        </a:xfrm>
      </p:grpSpPr>
      <p:sp>
        <p:nvSpPr>
          <p:cNvPr id="2" name="Freeform 2"/>
          <p:cNvSpPr/>
          <p:nvPr/>
        </p:nvSpPr>
        <p:spPr>
          <a:xfrm flipH="1">
            <a:off x="16361406" y="409711"/>
            <a:ext cx="2359993" cy="823852"/>
          </a:xfrm>
          <a:custGeom>
            <a:avLst/>
            <a:gdLst/>
            <a:ahLst/>
            <a:cxnLst/>
            <a:rect l="l" t="t" r="r" b="b"/>
            <a:pathLst>
              <a:path w="2359993" h="823852">
                <a:moveTo>
                  <a:pt x="2359993" y="0"/>
                </a:moveTo>
                <a:lnTo>
                  <a:pt x="0" y="0"/>
                </a:lnTo>
                <a:lnTo>
                  <a:pt x="0" y="823852"/>
                </a:lnTo>
                <a:lnTo>
                  <a:pt x="2359993" y="823852"/>
                </a:lnTo>
                <a:lnTo>
                  <a:pt x="235999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25333" y="562555"/>
            <a:ext cx="2908065" cy="518164"/>
          </a:xfrm>
          <a:custGeom>
            <a:avLst/>
            <a:gdLst/>
            <a:ahLst/>
            <a:cxnLst/>
            <a:rect l="l" t="t" r="r" b="b"/>
            <a:pathLst>
              <a:path w="2908065" h="518164">
                <a:moveTo>
                  <a:pt x="0" y="0"/>
                </a:moveTo>
                <a:lnTo>
                  <a:pt x="2908066" y="0"/>
                </a:lnTo>
                <a:lnTo>
                  <a:pt x="2908066" y="518164"/>
                </a:lnTo>
                <a:lnTo>
                  <a:pt x="0" y="518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41612" y="3309462"/>
            <a:ext cx="8102388" cy="5348842"/>
          </a:xfrm>
          <a:custGeom>
            <a:avLst/>
            <a:gdLst/>
            <a:ahLst/>
            <a:cxnLst/>
            <a:rect l="l" t="t" r="r" b="b"/>
            <a:pathLst>
              <a:path w="8102388" h="5348842">
                <a:moveTo>
                  <a:pt x="0" y="0"/>
                </a:moveTo>
                <a:lnTo>
                  <a:pt x="8102388" y="0"/>
                </a:lnTo>
                <a:lnTo>
                  <a:pt x="8102388" y="5348842"/>
                </a:lnTo>
                <a:lnTo>
                  <a:pt x="0" y="5348842"/>
                </a:lnTo>
                <a:lnTo>
                  <a:pt x="0" y="0"/>
                </a:lnTo>
                <a:close/>
              </a:path>
            </a:pathLst>
          </a:custGeom>
          <a:blipFill>
            <a:blip r:embed="rId6"/>
            <a:stretch>
              <a:fillRect/>
            </a:stretch>
          </a:blipFill>
        </p:spPr>
      </p:sp>
      <p:sp>
        <p:nvSpPr>
          <p:cNvPr id="5" name="TextBox 5"/>
          <p:cNvSpPr txBox="1"/>
          <p:nvPr/>
        </p:nvSpPr>
        <p:spPr>
          <a:xfrm>
            <a:off x="1775720" y="1394023"/>
            <a:ext cx="7711389" cy="911224"/>
          </a:xfrm>
          <a:prstGeom prst="rect">
            <a:avLst/>
          </a:prstGeom>
        </p:spPr>
        <p:txBody>
          <a:bodyPr lIns="0" tIns="0" rIns="0" bIns="0" rtlCol="0" anchor="t">
            <a:spAutoFit/>
          </a:bodyPr>
          <a:lstStyle/>
          <a:p>
            <a:pPr>
              <a:lnSpc>
                <a:spcPts val="7000"/>
              </a:lnSpc>
              <a:spcBef>
                <a:spcPct val="0"/>
              </a:spcBef>
            </a:pPr>
            <a:r>
              <a:rPr lang="en-US" sz="5000">
                <a:solidFill>
                  <a:srgbClr val="FFFFFF"/>
                </a:solidFill>
                <a:latin typeface="Arcade Gamer"/>
              </a:rPr>
              <a:t>GAME CONCEPT</a:t>
            </a:r>
          </a:p>
        </p:txBody>
      </p:sp>
      <p:sp>
        <p:nvSpPr>
          <p:cNvPr id="6" name="TextBox 6"/>
          <p:cNvSpPr txBox="1"/>
          <p:nvPr/>
        </p:nvSpPr>
        <p:spPr>
          <a:xfrm>
            <a:off x="10877851" y="4583127"/>
            <a:ext cx="5029866" cy="1757045"/>
          </a:xfrm>
          <a:prstGeom prst="rect">
            <a:avLst/>
          </a:prstGeom>
        </p:spPr>
        <p:txBody>
          <a:bodyPr lIns="0" tIns="0" rIns="0" bIns="0" rtlCol="0" anchor="t">
            <a:spAutoFit/>
          </a:bodyPr>
          <a:lstStyle/>
          <a:p>
            <a:pPr>
              <a:lnSpc>
                <a:spcPts val="2379"/>
              </a:lnSpc>
            </a:pPr>
            <a:r>
              <a:rPr lang="en-US" sz="1699">
                <a:solidFill>
                  <a:srgbClr val="FFFFFF"/>
                </a:solidFill>
                <a:latin typeface="Disket Mono"/>
              </a:rPr>
              <a:t>The protagonist is a teenage girl suffering from depression due to the loss of a loved one. She is riddled with bad habits which keep affecting her mental state. </a:t>
            </a:r>
          </a:p>
          <a:p>
            <a:pPr>
              <a:lnSpc>
                <a:spcPts val="2379"/>
              </a:lnSpc>
              <a:spcBef>
                <a:spcPct val="0"/>
              </a:spcBef>
            </a:pPr>
            <a:endParaRPr lang="en-US" sz="1699">
              <a:solidFill>
                <a:srgbClr val="FFFFFF"/>
              </a:solidFill>
              <a:latin typeface="Disket Mono"/>
            </a:endParaRPr>
          </a:p>
        </p:txBody>
      </p:sp>
      <p:sp>
        <p:nvSpPr>
          <p:cNvPr id="7" name="TextBox 7"/>
          <p:cNvSpPr txBox="1"/>
          <p:nvPr/>
        </p:nvSpPr>
        <p:spPr>
          <a:xfrm>
            <a:off x="10877851" y="2547462"/>
            <a:ext cx="5029866" cy="1461770"/>
          </a:xfrm>
          <a:prstGeom prst="rect">
            <a:avLst/>
          </a:prstGeom>
        </p:spPr>
        <p:txBody>
          <a:bodyPr lIns="0" tIns="0" rIns="0" bIns="0" rtlCol="0" anchor="t">
            <a:spAutoFit/>
          </a:bodyPr>
          <a:lstStyle/>
          <a:p>
            <a:pPr>
              <a:lnSpc>
                <a:spcPts val="2379"/>
              </a:lnSpc>
              <a:spcBef>
                <a:spcPct val="0"/>
              </a:spcBef>
            </a:pPr>
            <a:r>
              <a:rPr lang="en-US" sz="1699">
                <a:solidFill>
                  <a:srgbClr val="FFFFFF"/>
                </a:solidFill>
                <a:latin typeface="Disket Mono"/>
              </a:rPr>
              <a:t>Our game PETRICHOR is based on depression. The aim of this game is to help with recovery from grief by engaging in positive activities and self-care.</a:t>
            </a:r>
          </a:p>
        </p:txBody>
      </p:sp>
      <p:sp>
        <p:nvSpPr>
          <p:cNvPr id="8" name="TextBox 8"/>
          <p:cNvSpPr txBox="1"/>
          <p:nvPr/>
        </p:nvSpPr>
        <p:spPr>
          <a:xfrm>
            <a:off x="10877851" y="6540863"/>
            <a:ext cx="5029866" cy="1757045"/>
          </a:xfrm>
          <a:prstGeom prst="rect">
            <a:avLst/>
          </a:prstGeom>
        </p:spPr>
        <p:txBody>
          <a:bodyPr lIns="0" tIns="0" rIns="0" bIns="0" rtlCol="0" anchor="t">
            <a:spAutoFit/>
          </a:bodyPr>
          <a:lstStyle/>
          <a:p>
            <a:pPr>
              <a:lnSpc>
                <a:spcPts val="2379"/>
              </a:lnSpc>
              <a:spcBef>
                <a:spcPct val="0"/>
              </a:spcBef>
            </a:pPr>
            <a:r>
              <a:rPr lang="en-US" sz="1699">
                <a:solidFill>
                  <a:srgbClr val="FFFFFF"/>
                </a:solidFill>
                <a:latin typeface="Disket Mono"/>
              </a:rPr>
              <a:t>a depressed person does not have control over their bad habits, which therefore occur involuntarily in the game. the good tasks are what we can control to improve our state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D0F1B"/>
        </a:solidFill>
        <a:effectLst/>
      </p:bgPr>
    </p:bg>
    <p:spTree>
      <p:nvGrpSpPr>
        <p:cNvPr id="1" name=""/>
        <p:cNvGrpSpPr/>
        <p:nvPr/>
      </p:nvGrpSpPr>
      <p:grpSpPr>
        <a:xfrm>
          <a:off x="0" y="0"/>
          <a:ext cx="0" cy="0"/>
          <a:chOff x="0" y="0"/>
          <a:chExt cx="0" cy="0"/>
        </a:xfrm>
      </p:grpSpPr>
      <p:sp>
        <p:nvSpPr>
          <p:cNvPr id="2" name="Freeform 2"/>
          <p:cNvSpPr/>
          <p:nvPr/>
        </p:nvSpPr>
        <p:spPr>
          <a:xfrm flipH="1">
            <a:off x="13547724" y="562555"/>
            <a:ext cx="2359993" cy="823852"/>
          </a:xfrm>
          <a:custGeom>
            <a:avLst/>
            <a:gdLst/>
            <a:ahLst/>
            <a:cxnLst/>
            <a:rect l="l" t="t" r="r" b="b"/>
            <a:pathLst>
              <a:path w="2359993" h="823852">
                <a:moveTo>
                  <a:pt x="2359993" y="0"/>
                </a:moveTo>
                <a:lnTo>
                  <a:pt x="0" y="0"/>
                </a:lnTo>
                <a:lnTo>
                  <a:pt x="0" y="823852"/>
                </a:lnTo>
                <a:lnTo>
                  <a:pt x="2359993" y="823852"/>
                </a:lnTo>
                <a:lnTo>
                  <a:pt x="235999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8153" y="562555"/>
            <a:ext cx="2908065" cy="518164"/>
          </a:xfrm>
          <a:custGeom>
            <a:avLst/>
            <a:gdLst/>
            <a:ahLst/>
            <a:cxnLst/>
            <a:rect l="l" t="t" r="r" b="b"/>
            <a:pathLst>
              <a:path w="2908065" h="518164">
                <a:moveTo>
                  <a:pt x="0" y="0"/>
                </a:moveTo>
                <a:lnTo>
                  <a:pt x="2908065" y="0"/>
                </a:lnTo>
                <a:lnTo>
                  <a:pt x="2908065" y="518164"/>
                </a:lnTo>
                <a:lnTo>
                  <a:pt x="0" y="518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4527026" y="562555"/>
            <a:ext cx="2359993" cy="823852"/>
          </a:xfrm>
          <a:custGeom>
            <a:avLst/>
            <a:gdLst/>
            <a:ahLst/>
            <a:cxnLst/>
            <a:rect l="l" t="t" r="r" b="b"/>
            <a:pathLst>
              <a:path w="2359993" h="823852">
                <a:moveTo>
                  <a:pt x="2359993" y="0"/>
                </a:moveTo>
                <a:lnTo>
                  <a:pt x="0" y="0"/>
                </a:lnTo>
                <a:lnTo>
                  <a:pt x="0" y="823852"/>
                </a:lnTo>
                <a:lnTo>
                  <a:pt x="2359993" y="823852"/>
                </a:lnTo>
                <a:lnTo>
                  <a:pt x="235999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6446757" y="2772663"/>
            <a:ext cx="4105022" cy="2265928"/>
          </a:xfrm>
          <a:custGeom>
            <a:avLst/>
            <a:gdLst/>
            <a:ahLst/>
            <a:cxnLst/>
            <a:rect l="l" t="t" r="r" b="b"/>
            <a:pathLst>
              <a:path w="4105022" h="2265928">
                <a:moveTo>
                  <a:pt x="0" y="0"/>
                </a:moveTo>
                <a:lnTo>
                  <a:pt x="4105022" y="0"/>
                </a:lnTo>
                <a:lnTo>
                  <a:pt x="4105022" y="2265928"/>
                </a:lnTo>
                <a:lnTo>
                  <a:pt x="0" y="2265928"/>
                </a:lnTo>
                <a:lnTo>
                  <a:pt x="0" y="0"/>
                </a:lnTo>
                <a:close/>
              </a:path>
            </a:pathLst>
          </a:custGeom>
          <a:blipFill>
            <a:blip r:embed="rId6"/>
            <a:stretch>
              <a:fillRect/>
            </a:stretch>
          </a:blipFill>
        </p:spPr>
      </p:sp>
      <p:sp>
        <p:nvSpPr>
          <p:cNvPr id="6" name="Freeform 6"/>
          <p:cNvSpPr/>
          <p:nvPr/>
        </p:nvSpPr>
        <p:spPr>
          <a:xfrm>
            <a:off x="6446757" y="5879064"/>
            <a:ext cx="4105022" cy="2279791"/>
          </a:xfrm>
          <a:custGeom>
            <a:avLst/>
            <a:gdLst/>
            <a:ahLst/>
            <a:cxnLst/>
            <a:rect l="l" t="t" r="r" b="b"/>
            <a:pathLst>
              <a:path w="4105022" h="2279791">
                <a:moveTo>
                  <a:pt x="0" y="0"/>
                </a:moveTo>
                <a:lnTo>
                  <a:pt x="4105022" y="0"/>
                </a:lnTo>
                <a:lnTo>
                  <a:pt x="4105022" y="2279791"/>
                </a:lnTo>
                <a:lnTo>
                  <a:pt x="0" y="2279791"/>
                </a:lnTo>
                <a:lnTo>
                  <a:pt x="0" y="0"/>
                </a:lnTo>
                <a:close/>
              </a:path>
            </a:pathLst>
          </a:custGeom>
          <a:blipFill>
            <a:blip r:embed="rId7"/>
            <a:stretch>
              <a:fillRect/>
            </a:stretch>
          </a:blipFill>
        </p:spPr>
      </p:sp>
      <p:sp>
        <p:nvSpPr>
          <p:cNvPr id="7" name="TextBox 7"/>
          <p:cNvSpPr txBox="1"/>
          <p:nvPr/>
        </p:nvSpPr>
        <p:spPr>
          <a:xfrm>
            <a:off x="11753232" y="2620263"/>
            <a:ext cx="7711389" cy="1797049"/>
          </a:xfrm>
          <a:prstGeom prst="rect">
            <a:avLst/>
          </a:prstGeom>
        </p:spPr>
        <p:txBody>
          <a:bodyPr lIns="0" tIns="0" rIns="0" bIns="0" rtlCol="0" anchor="t">
            <a:spAutoFit/>
          </a:bodyPr>
          <a:lstStyle/>
          <a:p>
            <a:pPr>
              <a:lnSpc>
                <a:spcPts val="7000"/>
              </a:lnSpc>
            </a:pPr>
            <a:r>
              <a:rPr lang="en-US" sz="5000">
                <a:solidFill>
                  <a:srgbClr val="FFFFFF"/>
                </a:solidFill>
                <a:latin typeface="Arcade Gamer"/>
              </a:rPr>
              <a:t>SOCIAL ISSUE</a:t>
            </a:r>
          </a:p>
          <a:p>
            <a:pPr>
              <a:lnSpc>
                <a:spcPts val="7000"/>
              </a:lnSpc>
              <a:spcBef>
                <a:spcPct val="0"/>
              </a:spcBef>
            </a:pPr>
            <a:r>
              <a:rPr lang="en-US" sz="5000">
                <a:solidFill>
                  <a:srgbClr val="FFFFFF"/>
                </a:solidFill>
                <a:latin typeface="Arcade Gamer"/>
              </a:rPr>
              <a:t>&amp; INSPIRATION</a:t>
            </a:r>
          </a:p>
        </p:txBody>
      </p:sp>
      <p:sp>
        <p:nvSpPr>
          <p:cNvPr id="8" name="TextBox 8"/>
          <p:cNvSpPr txBox="1"/>
          <p:nvPr/>
        </p:nvSpPr>
        <p:spPr>
          <a:xfrm>
            <a:off x="505527" y="2952675"/>
            <a:ext cx="5029866" cy="2347595"/>
          </a:xfrm>
          <a:prstGeom prst="rect">
            <a:avLst/>
          </a:prstGeom>
        </p:spPr>
        <p:txBody>
          <a:bodyPr lIns="0" tIns="0" rIns="0" bIns="0" rtlCol="0" anchor="t">
            <a:spAutoFit/>
          </a:bodyPr>
          <a:lstStyle/>
          <a:p>
            <a:pPr>
              <a:lnSpc>
                <a:spcPts val="2379"/>
              </a:lnSpc>
            </a:pPr>
            <a:r>
              <a:rPr lang="en-US" sz="1699">
                <a:solidFill>
                  <a:srgbClr val="FFFFFF"/>
                </a:solidFill>
                <a:latin typeface="Disket Mono"/>
              </a:rPr>
              <a:t>In Elude, the mental state is shown through brightness of the surroundings and the music. the chirping of a bird is a positive stimuli. This approach to emulate depression in some sense was really interesting for us.</a:t>
            </a:r>
          </a:p>
          <a:p>
            <a:pPr>
              <a:lnSpc>
                <a:spcPts val="2379"/>
              </a:lnSpc>
              <a:spcBef>
                <a:spcPct val="0"/>
              </a:spcBef>
            </a:pPr>
            <a:endParaRPr lang="en-US" sz="1699">
              <a:solidFill>
                <a:srgbClr val="FFFFFF"/>
              </a:solidFill>
              <a:latin typeface="Disket Mono"/>
            </a:endParaRPr>
          </a:p>
        </p:txBody>
      </p:sp>
      <p:sp>
        <p:nvSpPr>
          <p:cNvPr id="9" name="TextBox 9"/>
          <p:cNvSpPr txBox="1"/>
          <p:nvPr/>
        </p:nvSpPr>
        <p:spPr>
          <a:xfrm>
            <a:off x="12212787" y="5114925"/>
            <a:ext cx="5029866" cy="1757045"/>
          </a:xfrm>
          <a:prstGeom prst="rect">
            <a:avLst/>
          </a:prstGeom>
        </p:spPr>
        <p:txBody>
          <a:bodyPr lIns="0" tIns="0" rIns="0" bIns="0" rtlCol="0" anchor="t">
            <a:spAutoFit/>
          </a:bodyPr>
          <a:lstStyle/>
          <a:p>
            <a:pPr>
              <a:lnSpc>
                <a:spcPts val="2379"/>
              </a:lnSpc>
            </a:pPr>
            <a:r>
              <a:rPr lang="en-US" sz="1699">
                <a:solidFill>
                  <a:srgbClr val="FFFFFF"/>
                </a:solidFill>
                <a:latin typeface="Disket Mono"/>
              </a:rPr>
              <a:t> In the process of choosing the social issue to work upon, we encountered two unique and compelling games - Elude and One Day Better.</a:t>
            </a:r>
          </a:p>
          <a:p>
            <a:pPr>
              <a:lnSpc>
                <a:spcPts val="2379"/>
              </a:lnSpc>
              <a:spcBef>
                <a:spcPct val="0"/>
              </a:spcBef>
            </a:pPr>
            <a:r>
              <a:rPr lang="en-US" sz="1699">
                <a:solidFill>
                  <a:srgbClr val="FFFFFF"/>
                </a:solidFill>
                <a:latin typeface="Disket Mono"/>
              </a:rPr>
              <a:t> </a:t>
            </a:r>
          </a:p>
        </p:txBody>
      </p:sp>
      <p:sp>
        <p:nvSpPr>
          <p:cNvPr id="10" name="TextBox 10"/>
          <p:cNvSpPr txBox="1"/>
          <p:nvPr/>
        </p:nvSpPr>
        <p:spPr>
          <a:xfrm>
            <a:off x="505527" y="5786930"/>
            <a:ext cx="5029866" cy="2052320"/>
          </a:xfrm>
          <a:prstGeom prst="rect">
            <a:avLst/>
          </a:prstGeom>
        </p:spPr>
        <p:txBody>
          <a:bodyPr lIns="0" tIns="0" rIns="0" bIns="0" rtlCol="0" anchor="t">
            <a:spAutoFit/>
          </a:bodyPr>
          <a:lstStyle/>
          <a:p>
            <a:pPr>
              <a:lnSpc>
                <a:spcPts val="2379"/>
              </a:lnSpc>
              <a:spcBef>
                <a:spcPct val="0"/>
              </a:spcBef>
            </a:pPr>
            <a:r>
              <a:rPr lang="en-US" sz="1699">
                <a:solidFill>
                  <a:srgbClr val="FFFFFF"/>
                </a:solidFill>
                <a:latin typeface="Disket Mono"/>
              </a:rPr>
              <a:t>In One Day Better, we play the role of a cat - and the aim is to help our owner control their anxiety by engaging in the daily routine. This gave us the idea to include daily tasks as a way of improving mental health.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1012F"/>
        </a:solidFill>
        <a:effectLst/>
      </p:bgPr>
    </p:bg>
    <p:spTree>
      <p:nvGrpSpPr>
        <p:cNvPr id="1" name=""/>
        <p:cNvGrpSpPr/>
        <p:nvPr/>
      </p:nvGrpSpPr>
      <p:grpSpPr>
        <a:xfrm>
          <a:off x="0" y="0"/>
          <a:ext cx="0" cy="0"/>
          <a:chOff x="0" y="0"/>
          <a:chExt cx="0" cy="0"/>
        </a:xfrm>
      </p:grpSpPr>
      <p:grpSp>
        <p:nvGrpSpPr>
          <p:cNvPr id="2" name="Group 2"/>
          <p:cNvGrpSpPr/>
          <p:nvPr/>
        </p:nvGrpSpPr>
        <p:grpSpPr>
          <a:xfrm>
            <a:off x="10458331" y="3754607"/>
            <a:ext cx="677751" cy="677751"/>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20040"/>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379"/>
                </a:lnSpc>
              </a:pPr>
              <a:endParaRPr/>
            </a:p>
          </p:txBody>
        </p:sp>
      </p:grpSp>
      <p:grpSp>
        <p:nvGrpSpPr>
          <p:cNvPr id="5" name="Group 5"/>
          <p:cNvGrpSpPr/>
          <p:nvPr/>
        </p:nvGrpSpPr>
        <p:grpSpPr>
          <a:xfrm>
            <a:off x="10458331" y="5405410"/>
            <a:ext cx="677751" cy="677751"/>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28AD"/>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379"/>
                </a:lnSpc>
              </a:pPr>
              <a:endParaRPr/>
            </a:p>
          </p:txBody>
        </p:sp>
      </p:grpSp>
      <p:grpSp>
        <p:nvGrpSpPr>
          <p:cNvPr id="8" name="Group 8"/>
          <p:cNvGrpSpPr/>
          <p:nvPr/>
        </p:nvGrpSpPr>
        <p:grpSpPr>
          <a:xfrm>
            <a:off x="10458331" y="7056213"/>
            <a:ext cx="677751" cy="677751"/>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5C5C"/>
            </a:solidFill>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2379"/>
                </a:lnSpc>
              </a:pPr>
              <a:endParaRPr/>
            </a:p>
          </p:txBody>
        </p:sp>
      </p:grpSp>
      <p:sp>
        <p:nvSpPr>
          <p:cNvPr id="11" name="Freeform 11"/>
          <p:cNvSpPr/>
          <p:nvPr/>
        </p:nvSpPr>
        <p:spPr>
          <a:xfrm>
            <a:off x="-521479" y="-413826"/>
            <a:ext cx="2494479" cy="2494479"/>
          </a:xfrm>
          <a:custGeom>
            <a:avLst/>
            <a:gdLst/>
            <a:ahLst/>
            <a:cxnLst/>
            <a:rect l="l" t="t" r="r" b="b"/>
            <a:pathLst>
              <a:path w="2494479" h="2494479">
                <a:moveTo>
                  <a:pt x="0" y="0"/>
                </a:moveTo>
                <a:lnTo>
                  <a:pt x="2494478" y="0"/>
                </a:lnTo>
                <a:lnTo>
                  <a:pt x="2494478" y="2494479"/>
                </a:lnTo>
                <a:lnTo>
                  <a:pt x="0" y="24944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flipH="1">
            <a:off x="725760" y="1256800"/>
            <a:ext cx="2359993" cy="823852"/>
          </a:xfrm>
          <a:custGeom>
            <a:avLst/>
            <a:gdLst/>
            <a:ahLst/>
            <a:cxnLst/>
            <a:rect l="l" t="t" r="r" b="b"/>
            <a:pathLst>
              <a:path w="2359993" h="823852">
                <a:moveTo>
                  <a:pt x="2359993" y="0"/>
                </a:moveTo>
                <a:lnTo>
                  <a:pt x="0" y="0"/>
                </a:lnTo>
                <a:lnTo>
                  <a:pt x="0" y="823853"/>
                </a:lnTo>
                <a:lnTo>
                  <a:pt x="2359993" y="823853"/>
                </a:lnTo>
                <a:lnTo>
                  <a:pt x="235999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flipH="1">
            <a:off x="15901945" y="574331"/>
            <a:ext cx="2908065" cy="518164"/>
          </a:xfrm>
          <a:custGeom>
            <a:avLst/>
            <a:gdLst/>
            <a:ahLst/>
            <a:cxnLst/>
            <a:rect l="l" t="t" r="r" b="b"/>
            <a:pathLst>
              <a:path w="2908065" h="518164">
                <a:moveTo>
                  <a:pt x="2908065" y="0"/>
                </a:moveTo>
                <a:lnTo>
                  <a:pt x="0" y="0"/>
                </a:lnTo>
                <a:lnTo>
                  <a:pt x="0" y="518164"/>
                </a:lnTo>
                <a:lnTo>
                  <a:pt x="2908065" y="518164"/>
                </a:lnTo>
                <a:lnTo>
                  <a:pt x="2908065"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14691893" y="8914416"/>
            <a:ext cx="4718258" cy="1372584"/>
          </a:xfrm>
          <a:custGeom>
            <a:avLst/>
            <a:gdLst/>
            <a:ahLst/>
            <a:cxnLst/>
            <a:rect l="l" t="t" r="r" b="b"/>
            <a:pathLst>
              <a:path w="4718258" h="1372584">
                <a:moveTo>
                  <a:pt x="0" y="0"/>
                </a:moveTo>
                <a:lnTo>
                  <a:pt x="4718258" y="0"/>
                </a:lnTo>
                <a:lnTo>
                  <a:pt x="4718258" y="1372584"/>
                </a:lnTo>
                <a:lnTo>
                  <a:pt x="0" y="13725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TextBox 15"/>
          <p:cNvSpPr txBox="1"/>
          <p:nvPr/>
        </p:nvSpPr>
        <p:spPr>
          <a:xfrm>
            <a:off x="6034848" y="876300"/>
            <a:ext cx="7695134" cy="911224"/>
          </a:xfrm>
          <a:prstGeom prst="rect">
            <a:avLst/>
          </a:prstGeom>
        </p:spPr>
        <p:txBody>
          <a:bodyPr lIns="0" tIns="0" rIns="0" bIns="0" rtlCol="0" anchor="t">
            <a:spAutoFit/>
          </a:bodyPr>
          <a:lstStyle/>
          <a:p>
            <a:pPr>
              <a:lnSpc>
                <a:spcPts val="7000"/>
              </a:lnSpc>
              <a:spcBef>
                <a:spcPct val="0"/>
              </a:spcBef>
            </a:pPr>
            <a:r>
              <a:rPr lang="en-US" sz="5000">
                <a:solidFill>
                  <a:srgbClr val="FFFFFF"/>
                </a:solidFill>
                <a:latin typeface="Arcade Gamer"/>
              </a:rPr>
              <a:t>TARGET AUDIENCE</a:t>
            </a:r>
          </a:p>
        </p:txBody>
      </p:sp>
      <p:sp>
        <p:nvSpPr>
          <p:cNvPr id="16" name="TextBox 16"/>
          <p:cNvSpPr txBox="1"/>
          <p:nvPr/>
        </p:nvSpPr>
        <p:spPr>
          <a:xfrm>
            <a:off x="11558019" y="3716507"/>
            <a:ext cx="4343926" cy="1333500"/>
          </a:xfrm>
          <a:prstGeom prst="rect">
            <a:avLst/>
          </a:prstGeom>
        </p:spPr>
        <p:txBody>
          <a:bodyPr lIns="0" tIns="0" rIns="0" bIns="0" rtlCol="0" anchor="t">
            <a:spAutoFit/>
          </a:bodyPr>
          <a:lstStyle/>
          <a:p>
            <a:pPr>
              <a:lnSpc>
                <a:spcPts val="2100"/>
              </a:lnSpc>
            </a:pPr>
            <a:r>
              <a:rPr lang="en-US" sz="1500">
                <a:solidFill>
                  <a:srgbClr val="FFFFFF"/>
                </a:solidFill>
                <a:latin typeface="Disket Mono"/>
              </a:rPr>
              <a:t>Our game is primarily an educational tool which will show the need to be disciplined and focus on your well-being.</a:t>
            </a:r>
          </a:p>
          <a:p>
            <a:pPr>
              <a:lnSpc>
                <a:spcPts val="2100"/>
              </a:lnSpc>
              <a:spcBef>
                <a:spcPct val="0"/>
              </a:spcBef>
            </a:pPr>
            <a:endParaRPr lang="en-US" sz="1500">
              <a:solidFill>
                <a:srgbClr val="FFFFFF"/>
              </a:solidFill>
              <a:latin typeface="Disket Mono"/>
            </a:endParaRPr>
          </a:p>
        </p:txBody>
      </p:sp>
      <p:sp>
        <p:nvSpPr>
          <p:cNvPr id="17" name="TextBox 17"/>
          <p:cNvSpPr txBox="1"/>
          <p:nvPr/>
        </p:nvSpPr>
        <p:spPr>
          <a:xfrm>
            <a:off x="11558019" y="5367310"/>
            <a:ext cx="4343926" cy="1333500"/>
          </a:xfrm>
          <a:prstGeom prst="rect">
            <a:avLst/>
          </a:prstGeom>
        </p:spPr>
        <p:txBody>
          <a:bodyPr lIns="0" tIns="0" rIns="0" bIns="0" rtlCol="0" anchor="t">
            <a:spAutoFit/>
          </a:bodyPr>
          <a:lstStyle/>
          <a:p>
            <a:pPr>
              <a:lnSpc>
                <a:spcPts val="2100"/>
              </a:lnSpc>
            </a:pPr>
            <a:r>
              <a:rPr lang="en-US" sz="1500">
                <a:solidFill>
                  <a:srgbClr val="FFFFFF"/>
                </a:solidFill>
                <a:latin typeface="Disket Mono"/>
              </a:rPr>
              <a:t>The target audience of our game are early teens, as the education imparted is the most necessary for them. </a:t>
            </a:r>
          </a:p>
          <a:p>
            <a:pPr>
              <a:lnSpc>
                <a:spcPts val="2100"/>
              </a:lnSpc>
              <a:spcBef>
                <a:spcPct val="0"/>
              </a:spcBef>
            </a:pPr>
            <a:endParaRPr lang="en-US" sz="1500">
              <a:solidFill>
                <a:srgbClr val="FFFFFF"/>
              </a:solidFill>
              <a:latin typeface="Disket Mono"/>
            </a:endParaRPr>
          </a:p>
        </p:txBody>
      </p:sp>
      <p:sp>
        <p:nvSpPr>
          <p:cNvPr id="18" name="TextBox 18"/>
          <p:cNvSpPr txBox="1"/>
          <p:nvPr/>
        </p:nvSpPr>
        <p:spPr>
          <a:xfrm>
            <a:off x="11558019" y="7018113"/>
            <a:ext cx="4343926" cy="1066800"/>
          </a:xfrm>
          <a:prstGeom prst="rect">
            <a:avLst/>
          </a:prstGeom>
        </p:spPr>
        <p:txBody>
          <a:bodyPr lIns="0" tIns="0" rIns="0" bIns="0" rtlCol="0" anchor="t">
            <a:spAutoFit/>
          </a:bodyPr>
          <a:lstStyle/>
          <a:p>
            <a:pPr>
              <a:lnSpc>
                <a:spcPts val="2100"/>
              </a:lnSpc>
              <a:spcBef>
                <a:spcPct val="0"/>
              </a:spcBef>
            </a:pPr>
            <a:r>
              <a:rPr lang="en-US" sz="1500">
                <a:solidFill>
                  <a:srgbClr val="FFFFFF"/>
                </a:solidFill>
                <a:latin typeface="Disket Mono"/>
              </a:rPr>
              <a:t>Moreover, the protagonist belongs to the same age group, which will help them empathize with her.</a:t>
            </a:r>
          </a:p>
        </p:txBody>
      </p:sp>
      <p:sp>
        <p:nvSpPr>
          <p:cNvPr id="19" name="Freeform 19"/>
          <p:cNvSpPr/>
          <p:nvPr/>
        </p:nvSpPr>
        <p:spPr>
          <a:xfrm>
            <a:off x="1694233" y="2913366"/>
            <a:ext cx="5696101" cy="4984089"/>
          </a:xfrm>
          <a:custGeom>
            <a:avLst/>
            <a:gdLst/>
            <a:ahLst/>
            <a:cxnLst/>
            <a:rect l="l" t="t" r="r" b="b"/>
            <a:pathLst>
              <a:path w="5696101" h="4984089">
                <a:moveTo>
                  <a:pt x="0" y="0"/>
                </a:moveTo>
                <a:lnTo>
                  <a:pt x="5696101" y="0"/>
                </a:lnTo>
                <a:lnTo>
                  <a:pt x="5696101" y="4984089"/>
                </a:lnTo>
                <a:lnTo>
                  <a:pt x="0" y="4984089"/>
                </a:lnTo>
                <a:lnTo>
                  <a:pt x="0" y="0"/>
                </a:lnTo>
                <a:close/>
              </a:path>
            </a:pathLst>
          </a:custGeom>
          <a:blipFill>
            <a:blip r:embed="rId10"/>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2022B"/>
        </a:solidFill>
        <a:effectLst/>
      </p:bgPr>
    </p:bg>
    <p:spTree>
      <p:nvGrpSpPr>
        <p:cNvPr id="1" name=""/>
        <p:cNvGrpSpPr/>
        <p:nvPr/>
      </p:nvGrpSpPr>
      <p:grpSpPr>
        <a:xfrm>
          <a:off x="0" y="0"/>
          <a:ext cx="0" cy="0"/>
          <a:chOff x="0" y="0"/>
          <a:chExt cx="0" cy="0"/>
        </a:xfrm>
      </p:grpSpPr>
      <p:grpSp>
        <p:nvGrpSpPr>
          <p:cNvPr id="2" name="Group 2"/>
          <p:cNvGrpSpPr/>
          <p:nvPr/>
        </p:nvGrpSpPr>
        <p:grpSpPr>
          <a:xfrm>
            <a:off x="10458331" y="4069939"/>
            <a:ext cx="677751" cy="677751"/>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2004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5" name="Group 5"/>
          <p:cNvGrpSpPr/>
          <p:nvPr/>
        </p:nvGrpSpPr>
        <p:grpSpPr>
          <a:xfrm>
            <a:off x="10458331" y="5263779"/>
            <a:ext cx="677751" cy="677751"/>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28AD"/>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8" name="Group 8"/>
          <p:cNvGrpSpPr/>
          <p:nvPr/>
        </p:nvGrpSpPr>
        <p:grpSpPr>
          <a:xfrm>
            <a:off x="10458331" y="6457619"/>
            <a:ext cx="677751" cy="677751"/>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5C5C"/>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1" name="Group 11"/>
          <p:cNvGrpSpPr/>
          <p:nvPr/>
        </p:nvGrpSpPr>
        <p:grpSpPr>
          <a:xfrm>
            <a:off x="10458331" y="7651459"/>
            <a:ext cx="677751" cy="677751"/>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9B21D9"/>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4" name="Freeform 14"/>
          <p:cNvSpPr/>
          <p:nvPr/>
        </p:nvSpPr>
        <p:spPr>
          <a:xfrm>
            <a:off x="-521479" y="-413826"/>
            <a:ext cx="2494479" cy="2494479"/>
          </a:xfrm>
          <a:custGeom>
            <a:avLst/>
            <a:gdLst/>
            <a:ahLst/>
            <a:cxnLst/>
            <a:rect l="l" t="t" r="r" b="b"/>
            <a:pathLst>
              <a:path w="2494479" h="2494479">
                <a:moveTo>
                  <a:pt x="0" y="0"/>
                </a:moveTo>
                <a:lnTo>
                  <a:pt x="2494478" y="0"/>
                </a:lnTo>
                <a:lnTo>
                  <a:pt x="2494478" y="2494479"/>
                </a:lnTo>
                <a:lnTo>
                  <a:pt x="0" y="24944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flipH="1">
            <a:off x="725760" y="1256800"/>
            <a:ext cx="2359993" cy="823852"/>
          </a:xfrm>
          <a:custGeom>
            <a:avLst/>
            <a:gdLst/>
            <a:ahLst/>
            <a:cxnLst/>
            <a:rect l="l" t="t" r="r" b="b"/>
            <a:pathLst>
              <a:path w="2359993" h="823852">
                <a:moveTo>
                  <a:pt x="2359993" y="0"/>
                </a:moveTo>
                <a:lnTo>
                  <a:pt x="0" y="0"/>
                </a:lnTo>
                <a:lnTo>
                  <a:pt x="0" y="823853"/>
                </a:lnTo>
                <a:lnTo>
                  <a:pt x="2359993" y="823853"/>
                </a:lnTo>
                <a:lnTo>
                  <a:pt x="235999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flipH="1">
            <a:off x="15901945" y="574331"/>
            <a:ext cx="2908065" cy="518164"/>
          </a:xfrm>
          <a:custGeom>
            <a:avLst/>
            <a:gdLst/>
            <a:ahLst/>
            <a:cxnLst/>
            <a:rect l="l" t="t" r="r" b="b"/>
            <a:pathLst>
              <a:path w="2908065" h="518164">
                <a:moveTo>
                  <a:pt x="2908065" y="0"/>
                </a:moveTo>
                <a:lnTo>
                  <a:pt x="0" y="0"/>
                </a:lnTo>
                <a:lnTo>
                  <a:pt x="0" y="518164"/>
                </a:lnTo>
                <a:lnTo>
                  <a:pt x="2908065" y="518164"/>
                </a:lnTo>
                <a:lnTo>
                  <a:pt x="2908065"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14691893" y="8914416"/>
            <a:ext cx="4718258" cy="1372584"/>
          </a:xfrm>
          <a:custGeom>
            <a:avLst/>
            <a:gdLst/>
            <a:ahLst/>
            <a:cxnLst/>
            <a:rect l="l" t="t" r="r" b="b"/>
            <a:pathLst>
              <a:path w="4718258" h="1372584">
                <a:moveTo>
                  <a:pt x="0" y="0"/>
                </a:moveTo>
                <a:lnTo>
                  <a:pt x="4718258" y="0"/>
                </a:lnTo>
                <a:lnTo>
                  <a:pt x="4718258" y="1372584"/>
                </a:lnTo>
                <a:lnTo>
                  <a:pt x="0" y="13725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8" name="Group 18"/>
          <p:cNvGrpSpPr/>
          <p:nvPr/>
        </p:nvGrpSpPr>
        <p:grpSpPr>
          <a:xfrm>
            <a:off x="1028700" y="3204639"/>
            <a:ext cx="2323543" cy="1543050"/>
            <a:chOff x="0" y="0"/>
            <a:chExt cx="611962" cy="406400"/>
          </a:xfrm>
        </p:grpSpPr>
        <p:sp>
          <p:nvSpPr>
            <p:cNvPr id="19" name="Freeform 19"/>
            <p:cNvSpPr/>
            <p:nvPr/>
          </p:nvSpPr>
          <p:spPr>
            <a:xfrm>
              <a:off x="0" y="0"/>
              <a:ext cx="611962" cy="406400"/>
            </a:xfrm>
            <a:custGeom>
              <a:avLst/>
              <a:gdLst/>
              <a:ahLst/>
              <a:cxnLst/>
              <a:rect l="l" t="t" r="r" b="b"/>
              <a:pathLst>
                <a:path w="611962" h="406400">
                  <a:moveTo>
                    <a:pt x="0" y="0"/>
                  </a:moveTo>
                  <a:lnTo>
                    <a:pt x="611962" y="0"/>
                  </a:lnTo>
                  <a:lnTo>
                    <a:pt x="611962" y="406400"/>
                  </a:lnTo>
                  <a:lnTo>
                    <a:pt x="0" y="406400"/>
                  </a:lnTo>
                  <a:close/>
                </a:path>
              </a:pathLst>
            </a:custGeom>
            <a:solidFill>
              <a:srgbClr val="8D62D3"/>
            </a:solidFill>
          </p:spPr>
        </p:sp>
        <p:sp>
          <p:nvSpPr>
            <p:cNvPr id="20" name="TextBox 20"/>
            <p:cNvSpPr txBox="1"/>
            <p:nvPr/>
          </p:nvSpPr>
          <p:spPr>
            <a:xfrm>
              <a:off x="0" y="-76200"/>
              <a:ext cx="611962" cy="482600"/>
            </a:xfrm>
            <a:prstGeom prst="rect">
              <a:avLst/>
            </a:prstGeom>
          </p:spPr>
          <p:txBody>
            <a:bodyPr lIns="50800" tIns="50800" rIns="50800" bIns="50800" rtlCol="0" anchor="ctr"/>
            <a:lstStyle/>
            <a:p>
              <a:pPr algn="ctr">
                <a:lnSpc>
                  <a:spcPts val="3779"/>
                </a:lnSpc>
              </a:pPr>
              <a:r>
                <a:rPr lang="en-US" sz="2699">
                  <a:solidFill>
                    <a:srgbClr val="FFFFFF"/>
                  </a:solidFill>
                  <a:latin typeface="Poppins"/>
                </a:rPr>
                <a:t>MAIN MENU</a:t>
              </a:r>
            </a:p>
          </p:txBody>
        </p:sp>
      </p:grpSp>
      <p:grpSp>
        <p:nvGrpSpPr>
          <p:cNvPr id="21" name="Group 21"/>
          <p:cNvGrpSpPr/>
          <p:nvPr/>
        </p:nvGrpSpPr>
        <p:grpSpPr>
          <a:xfrm>
            <a:off x="4841968" y="3204639"/>
            <a:ext cx="2323543" cy="1543050"/>
            <a:chOff x="0" y="0"/>
            <a:chExt cx="611962" cy="406400"/>
          </a:xfrm>
        </p:grpSpPr>
        <p:sp>
          <p:nvSpPr>
            <p:cNvPr id="22" name="Freeform 22"/>
            <p:cNvSpPr/>
            <p:nvPr/>
          </p:nvSpPr>
          <p:spPr>
            <a:xfrm>
              <a:off x="0" y="0"/>
              <a:ext cx="611962" cy="406400"/>
            </a:xfrm>
            <a:custGeom>
              <a:avLst/>
              <a:gdLst/>
              <a:ahLst/>
              <a:cxnLst/>
              <a:rect l="l" t="t" r="r" b="b"/>
              <a:pathLst>
                <a:path w="611962" h="406400">
                  <a:moveTo>
                    <a:pt x="0" y="0"/>
                  </a:moveTo>
                  <a:lnTo>
                    <a:pt x="611962" y="0"/>
                  </a:lnTo>
                  <a:lnTo>
                    <a:pt x="611962" y="406400"/>
                  </a:lnTo>
                  <a:lnTo>
                    <a:pt x="0" y="406400"/>
                  </a:lnTo>
                  <a:close/>
                </a:path>
              </a:pathLst>
            </a:custGeom>
            <a:solidFill>
              <a:srgbClr val="8D62D3"/>
            </a:solidFill>
          </p:spPr>
        </p:sp>
        <p:sp>
          <p:nvSpPr>
            <p:cNvPr id="23" name="TextBox 23"/>
            <p:cNvSpPr txBox="1"/>
            <p:nvPr/>
          </p:nvSpPr>
          <p:spPr>
            <a:xfrm>
              <a:off x="0" y="-76200"/>
              <a:ext cx="611962" cy="482600"/>
            </a:xfrm>
            <a:prstGeom prst="rect">
              <a:avLst/>
            </a:prstGeom>
          </p:spPr>
          <p:txBody>
            <a:bodyPr lIns="50800" tIns="50800" rIns="50800" bIns="50800" rtlCol="0" anchor="ctr"/>
            <a:lstStyle/>
            <a:p>
              <a:pPr algn="ctr">
                <a:lnSpc>
                  <a:spcPts val="3779"/>
                </a:lnSpc>
              </a:pPr>
              <a:r>
                <a:rPr lang="en-US" sz="2699">
                  <a:solidFill>
                    <a:srgbClr val="FFFFFF"/>
                  </a:solidFill>
                  <a:latin typeface="Poppins"/>
                </a:rPr>
                <a:t>INTRO</a:t>
              </a:r>
            </a:p>
          </p:txBody>
        </p:sp>
      </p:grpSp>
      <p:grpSp>
        <p:nvGrpSpPr>
          <p:cNvPr id="24" name="Group 24"/>
          <p:cNvGrpSpPr/>
          <p:nvPr/>
        </p:nvGrpSpPr>
        <p:grpSpPr>
          <a:xfrm>
            <a:off x="1028700" y="6312982"/>
            <a:ext cx="2323543" cy="1543050"/>
            <a:chOff x="0" y="0"/>
            <a:chExt cx="611962" cy="406400"/>
          </a:xfrm>
        </p:grpSpPr>
        <p:sp>
          <p:nvSpPr>
            <p:cNvPr id="25" name="Freeform 25"/>
            <p:cNvSpPr/>
            <p:nvPr/>
          </p:nvSpPr>
          <p:spPr>
            <a:xfrm>
              <a:off x="0" y="0"/>
              <a:ext cx="611962" cy="406400"/>
            </a:xfrm>
            <a:custGeom>
              <a:avLst/>
              <a:gdLst/>
              <a:ahLst/>
              <a:cxnLst/>
              <a:rect l="l" t="t" r="r" b="b"/>
              <a:pathLst>
                <a:path w="611962" h="406400">
                  <a:moveTo>
                    <a:pt x="0" y="0"/>
                  </a:moveTo>
                  <a:lnTo>
                    <a:pt x="611962" y="0"/>
                  </a:lnTo>
                  <a:lnTo>
                    <a:pt x="611962" y="406400"/>
                  </a:lnTo>
                  <a:lnTo>
                    <a:pt x="0" y="406400"/>
                  </a:lnTo>
                  <a:close/>
                </a:path>
              </a:pathLst>
            </a:custGeom>
            <a:solidFill>
              <a:srgbClr val="8D62D3"/>
            </a:solidFill>
          </p:spPr>
        </p:sp>
        <p:sp>
          <p:nvSpPr>
            <p:cNvPr id="26" name="TextBox 26"/>
            <p:cNvSpPr txBox="1"/>
            <p:nvPr/>
          </p:nvSpPr>
          <p:spPr>
            <a:xfrm>
              <a:off x="0" y="-76200"/>
              <a:ext cx="611962" cy="482600"/>
            </a:xfrm>
            <a:prstGeom prst="rect">
              <a:avLst/>
            </a:prstGeom>
          </p:spPr>
          <p:txBody>
            <a:bodyPr lIns="50800" tIns="50800" rIns="50800" bIns="50800" rtlCol="0" anchor="ctr"/>
            <a:lstStyle/>
            <a:p>
              <a:pPr algn="ctr">
                <a:lnSpc>
                  <a:spcPts val="3779"/>
                </a:lnSpc>
              </a:pPr>
              <a:r>
                <a:rPr lang="en-US" sz="2699">
                  <a:solidFill>
                    <a:srgbClr val="FFFFFF"/>
                  </a:solidFill>
                  <a:latin typeface="Poppins"/>
                </a:rPr>
                <a:t>OUTRO</a:t>
              </a:r>
            </a:p>
          </p:txBody>
        </p:sp>
      </p:grpSp>
      <p:grpSp>
        <p:nvGrpSpPr>
          <p:cNvPr id="27" name="Group 27"/>
          <p:cNvGrpSpPr/>
          <p:nvPr/>
        </p:nvGrpSpPr>
        <p:grpSpPr>
          <a:xfrm>
            <a:off x="4841968" y="6312982"/>
            <a:ext cx="4767107" cy="3287726"/>
            <a:chOff x="0" y="0"/>
            <a:chExt cx="1255534" cy="865903"/>
          </a:xfrm>
        </p:grpSpPr>
        <p:sp>
          <p:nvSpPr>
            <p:cNvPr id="28" name="Freeform 28"/>
            <p:cNvSpPr/>
            <p:nvPr/>
          </p:nvSpPr>
          <p:spPr>
            <a:xfrm>
              <a:off x="0" y="0"/>
              <a:ext cx="1255534" cy="865903"/>
            </a:xfrm>
            <a:custGeom>
              <a:avLst/>
              <a:gdLst/>
              <a:ahLst/>
              <a:cxnLst/>
              <a:rect l="l" t="t" r="r" b="b"/>
              <a:pathLst>
                <a:path w="1255534" h="865903">
                  <a:moveTo>
                    <a:pt x="0" y="0"/>
                  </a:moveTo>
                  <a:lnTo>
                    <a:pt x="1255534" y="0"/>
                  </a:lnTo>
                  <a:lnTo>
                    <a:pt x="1255534" y="865903"/>
                  </a:lnTo>
                  <a:lnTo>
                    <a:pt x="0" y="865903"/>
                  </a:lnTo>
                  <a:close/>
                </a:path>
              </a:pathLst>
            </a:custGeom>
            <a:solidFill>
              <a:srgbClr val="8D62D3"/>
            </a:solidFill>
          </p:spPr>
        </p:sp>
        <p:sp>
          <p:nvSpPr>
            <p:cNvPr id="29" name="TextBox 29"/>
            <p:cNvSpPr txBox="1"/>
            <p:nvPr/>
          </p:nvSpPr>
          <p:spPr>
            <a:xfrm>
              <a:off x="0" y="-76200"/>
              <a:ext cx="1255534" cy="942103"/>
            </a:xfrm>
            <a:prstGeom prst="rect">
              <a:avLst/>
            </a:prstGeom>
          </p:spPr>
          <p:txBody>
            <a:bodyPr lIns="50800" tIns="50800" rIns="50800" bIns="50800" rtlCol="0" anchor="ctr"/>
            <a:lstStyle/>
            <a:p>
              <a:pPr algn="ctr">
                <a:lnSpc>
                  <a:spcPts val="3779"/>
                </a:lnSpc>
              </a:pPr>
              <a:endParaRPr/>
            </a:p>
          </p:txBody>
        </p:sp>
      </p:grpSp>
      <p:sp>
        <p:nvSpPr>
          <p:cNvPr id="30" name="AutoShape 30"/>
          <p:cNvSpPr/>
          <p:nvPr/>
        </p:nvSpPr>
        <p:spPr>
          <a:xfrm flipV="1">
            <a:off x="3462461" y="3995213"/>
            <a:ext cx="1379244" cy="19050"/>
          </a:xfrm>
          <a:prstGeom prst="line">
            <a:avLst/>
          </a:prstGeom>
          <a:ln w="38100" cap="flat">
            <a:solidFill>
              <a:srgbClr val="FFFFFF"/>
            </a:solidFill>
            <a:prstDash val="solid"/>
            <a:headEnd type="none" w="sm" len="sm"/>
            <a:tailEnd type="arrow" w="med" len="sm"/>
          </a:ln>
        </p:spPr>
      </p:sp>
      <p:sp>
        <p:nvSpPr>
          <p:cNvPr id="31" name="AutoShape 31"/>
          <p:cNvSpPr/>
          <p:nvPr/>
        </p:nvSpPr>
        <p:spPr>
          <a:xfrm flipV="1">
            <a:off x="2190472" y="4857570"/>
            <a:ext cx="19050" cy="1455411"/>
          </a:xfrm>
          <a:prstGeom prst="line">
            <a:avLst/>
          </a:prstGeom>
          <a:ln w="38100" cap="flat">
            <a:solidFill>
              <a:srgbClr val="FFFFFF"/>
            </a:solidFill>
            <a:prstDash val="solid"/>
            <a:headEnd type="none" w="sm" len="sm"/>
            <a:tailEnd type="arrow" w="med" len="sm"/>
          </a:ln>
        </p:spPr>
      </p:sp>
      <p:sp>
        <p:nvSpPr>
          <p:cNvPr id="32" name="AutoShape 32"/>
          <p:cNvSpPr/>
          <p:nvPr/>
        </p:nvSpPr>
        <p:spPr>
          <a:xfrm flipH="1" flipV="1">
            <a:off x="6041829" y="4857853"/>
            <a:ext cx="0" cy="1284888"/>
          </a:xfrm>
          <a:prstGeom prst="line">
            <a:avLst/>
          </a:prstGeom>
          <a:ln w="38100" cap="flat">
            <a:solidFill>
              <a:srgbClr val="FFFFFF"/>
            </a:solidFill>
            <a:prstDash val="solid"/>
            <a:headEnd type="none" w="sm" len="sm"/>
            <a:tailEnd type="arrow" w="med" len="sm"/>
          </a:ln>
        </p:spPr>
      </p:sp>
      <p:grpSp>
        <p:nvGrpSpPr>
          <p:cNvPr id="33" name="Group 33"/>
          <p:cNvGrpSpPr/>
          <p:nvPr/>
        </p:nvGrpSpPr>
        <p:grpSpPr>
          <a:xfrm>
            <a:off x="5270311" y="7551017"/>
            <a:ext cx="1543050" cy="1147239"/>
            <a:chOff x="0" y="0"/>
            <a:chExt cx="406400" cy="302154"/>
          </a:xfrm>
        </p:grpSpPr>
        <p:sp>
          <p:nvSpPr>
            <p:cNvPr id="34" name="Freeform 34"/>
            <p:cNvSpPr/>
            <p:nvPr/>
          </p:nvSpPr>
          <p:spPr>
            <a:xfrm>
              <a:off x="0" y="0"/>
              <a:ext cx="406400" cy="302154"/>
            </a:xfrm>
            <a:custGeom>
              <a:avLst/>
              <a:gdLst/>
              <a:ahLst/>
              <a:cxnLst/>
              <a:rect l="l" t="t" r="r" b="b"/>
              <a:pathLst>
                <a:path w="406400" h="302154">
                  <a:moveTo>
                    <a:pt x="0" y="0"/>
                  </a:moveTo>
                  <a:lnTo>
                    <a:pt x="406400" y="0"/>
                  </a:lnTo>
                  <a:lnTo>
                    <a:pt x="406400" y="302154"/>
                  </a:lnTo>
                  <a:lnTo>
                    <a:pt x="0" y="302154"/>
                  </a:lnTo>
                  <a:close/>
                </a:path>
              </a:pathLst>
            </a:custGeom>
            <a:solidFill>
              <a:srgbClr val="179CFF"/>
            </a:solidFill>
          </p:spPr>
        </p:sp>
        <p:sp>
          <p:nvSpPr>
            <p:cNvPr id="35" name="TextBox 35"/>
            <p:cNvSpPr txBox="1"/>
            <p:nvPr/>
          </p:nvSpPr>
          <p:spPr>
            <a:xfrm>
              <a:off x="0" y="-57150"/>
              <a:ext cx="406400" cy="359304"/>
            </a:xfrm>
            <a:prstGeom prst="rect">
              <a:avLst/>
            </a:prstGeom>
          </p:spPr>
          <p:txBody>
            <a:bodyPr lIns="50800" tIns="50800" rIns="50800" bIns="50800" rtlCol="0" anchor="ctr"/>
            <a:lstStyle/>
            <a:p>
              <a:pPr algn="ctr">
                <a:lnSpc>
                  <a:spcPts val="3219"/>
                </a:lnSpc>
              </a:pPr>
              <a:r>
                <a:rPr lang="en-US" sz="2299">
                  <a:solidFill>
                    <a:srgbClr val="FFFFFF"/>
                  </a:solidFill>
                  <a:latin typeface="Poppins"/>
                </a:rPr>
                <a:t>LEVEL</a:t>
              </a:r>
            </a:p>
          </p:txBody>
        </p:sp>
      </p:grpSp>
      <p:sp>
        <p:nvSpPr>
          <p:cNvPr id="36" name="TextBox 36"/>
          <p:cNvSpPr txBox="1"/>
          <p:nvPr/>
        </p:nvSpPr>
        <p:spPr>
          <a:xfrm>
            <a:off x="10549151" y="1516326"/>
            <a:ext cx="6054336" cy="911224"/>
          </a:xfrm>
          <a:prstGeom prst="rect">
            <a:avLst/>
          </a:prstGeom>
        </p:spPr>
        <p:txBody>
          <a:bodyPr lIns="0" tIns="0" rIns="0" bIns="0" rtlCol="0" anchor="t">
            <a:spAutoFit/>
          </a:bodyPr>
          <a:lstStyle/>
          <a:p>
            <a:pPr>
              <a:lnSpc>
                <a:spcPts val="7000"/>
              </a:lnSpc>
              <a:spcBef>
                <a:spcPct val="0"/>
              </a:spcBef>
            </a:pPr>
            <a:r>
              <a:rPr lang="en-US" sz="5000">
                <a:solidFill>
                  <a:srgbClr val="FFFFFF"/>
                </a:solidFill>
                <a:latin typeface="Arcade Gamer"/>
              </a:rPr>
              <a:t>FRAMEWORK</a:t>
            </a:r>
          </a:p>
        </p:txBody>
      </p:sp>
      <p:sp>
        <p:nvSpPr>
          <p:cNvPr id="37" name="TextBox 37"/>
          <p:cNvSpPr txBox="1"/>
          <p:nvPr/>
        </p:nvSpPr>
        <p:spPr>
          <a:xfrm>
            <a:off x="10549151" y="4245936"/>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FFFFFF"/>
                </a:solidFill>
                <a:latin typeface="Open Sans Bold"/>
              </a:rPr>
              <a:t>01</a:t>
            </a:r>
          </a:p>
        </p:txBody>
      </p:sp>
      <p:sp>
        <p:nvSpPr>
          <p:cNvPr id="38" name="TextBox 38"/>
          <p:cNvSpPr txBox="1"/>
          <p:nvPr/>
        </p:nvSpPr>
        <p:spPr>
          <a:xfrm>
            <a:off x="11558019" y="5275217"/>
            <a:ext cx="4343926" cy="871855"/>
          </a:xfrm>
          <a:prstGeom prst="rect">
            <a:avLst/>
          </a:prstGeom>
        </p:spPr>
        <p:txBody>
          <a:bodyPr lIns="0" tIns="0" rIns="0" bIns="0" rtlCol="0" anchor="t">
            <a:spAutoFit/>
          </a:bodyPr>
          <a:lstStyle/>
          <a:p>
            <a:pPr>
              <a:lnSpc>
                <a:spcPts val="1960"/>
              </a:lnSpc>
            </a:pPr>
            <a:r>
              <a:rPr lang="en-US" sz="1400">
                <a:solidFill>
                  <a:srgbClr val="FFFFFF"/>
                </a:solidFill>
                <a:latin typeface="Disket Mono"/>
              </a:rPr>
              <a:t>Functions and features:</a:t>
            </a:r>
          </a:p>
          <a:p>
            <a:pPr>
              <a:lnSpc>
                <a:spcPts val="1680"/>
              </a:lnSpc>
              <a:spcBef>
                <a:spcPct val="0"/>
              </a:spcBef>
            </a:pPr>
            <a:r>
              <a:rPr lang="en-US" sz="1200">
                <a:solidFill>
                  <a:srgbClr val="FFFFFF"/>
                </a:solidFill>
                <a:latin typeface="Disket Mono"/>
              </a:rPr>
              <a:t>pygame’s extensive methods and utilities were helpful to speed up our code writing.</a:t>
            </a:r>
          </a:p>
        </p:txBody>
      </p:sp>
      <p:sp>
        <p:nvSpPr>
          <p:cNvPr id="39" name="TextBox 39"/>
          <p:cNvSpPr txBox="1"/>
          <p:nvPr/>
        </p:nvSpPr>
        <p:spPr>
          <a:xfrm>
            <a:off x="10549151" y="5439777"/>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FFFFFF"/>
                </a:solidFill>
                <a:latin typeface="Open Sans Bold"/>
              </a:rPr>
              <a:t>02</a:t>
            </a:r>
          </a:p>
        </p:txBody>
      </p:sp>
      <p:sp>
        <p:nvSpPr>
          <p:cNvPr id="40" name="TextBox 40"/>
          <p:cNvSpPr txBox="1"/>
          <p:nvPr/>
        </p:nvSpPr>
        <p:spPr>
          <a:xfrm>
            <a:off x="11558019" y="6459533"/>
            <a:ext cx="4343926" cy="863600"/>
          </a:xfrm>
          <a:prstGeom prst="rect">
            <a:avLst/>
          </a:prstGeom>
        </p:spPr>
        <p:txBody>
          <a:bodyPr lIns="0" tIns="0" rIns="0" bIns="0" rtlCol="0" anchor="t">
            <a:spAutoFit/>
          </a:bodyPr>
          <a:lstStyle/>
          <a:p>
            <a:pPr>
              <a:lnSpc>
                <a:spcPts val="1820"/>
              </a:lnSpc>
            </a:pPr>
            <a:r>
              <a:rPr lang="en-US" sz="1300">
                <a:solidFill>
                  <a:srgbClr val="FFFFFF"/>
                </a:solidFill>
                <a:latin typeface="Disket Mono"/>
              </a:rPr>
              <a:t>Tutorials:</a:t>
            </a:r>
          </a:p>
          <a:p>
            <a:pPr>
              <a:lnSpc>
                <a:spcPts val="1680"/>
              </a:lnSpc>
              <a:spcBef>
                <a:spcPct val="0"/>
              </a:spcBef>
            </a:pPr>
            <a:r>
              <a:rPr lang="en-US" sz="1200">
                <a:solidFill>
                  <a:srgbClr val="FFFFFF"/>
                </a:solidFill>
                <a:latin typeface="Disket Mono"/>
              </a:rPr>
              <a:t>availability of many tutorials helped us code the basic movement mechanics of the game swiftly.</a:t>
            </a:r>
          </a:p>
        </p:txBody>
      </p:sp>
      <p:sp>
        <p:nvSpPr>
          <p:cNvPr id="41" name="TextBox 41"/>
          <p:cNvSpPr txBox="1"/>
          <p:nvPr/>
        </p:nvSpPr>
        <p:spPr>
          <a:xfrm>
            <a:off x="10549151" y="6633617"/>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FFFFFF"/>
                </a:solidFill>
                <a:latin typeface="Open Sans Bold"/>
              </a:rPr>
              <a:t>03</a:t>
            </a:r>
          </a:p>
        </p:txBody>
      </p:sp>
      <p:sp>
        <p:nvSpPr>
          <p:cNvPr id="42" name="TextBox 42"/>
          <p:cNvSpPr txBox="1"/>
          <p:nvPr/>
        </p:nvSpPr>
        <p:spPr>
          <a:xfrm>
            <a:off x="11558019" y="7622884"/>
            <a:ext cx="4343926" cy="662305"/>
          </a:xfrm>
          <a:prstGeom prst="rect">
            <a:avLst/>
          </a:prstGeom>
        </p:spPr>
        <p:txBody>
          <a:bodyPr lIns="0" tIns="0" rIns="0" bIns="0" rtlCol="0" anchor="t">
            <a:spAutoFit/>
          </a:bodyPr>
          <a:lstStyle/>
          <a:p>
            <a:pPr>
              <a:lnSpc>
                <a:spcPts val="1960"/>
              </a:lnSpc>
            </a:pPr>
            <a:r>
              <a:rPr lang="en-US" sz="1400">
                <a:solidFill>
                  <a:srgbClr val="FFFFFF"/>
                </a:solidFill>
                <a:latin typeface="Disket Mono"/>
              </a:rPr>
              <a:t>Graphic support:</a:t>
            </a:r>
          </a:p>
          <a:p>
            <a:pPr>
              <a:lnSpc>
                <a:spcPts val="1680"/>
              </a:lnSpc>
              <a:spcBef>
                <a:spcPct val="0"/>
              </a:spcBef>
            </a:pPr>
            <a:r>
              <a:rPr lang="en-US" sz="1200">
                <a:solidFill>
                  <a:srgbClr val="FFFFFF"/>
                </a:solidFill>
                <a:latin typeface="Disket Mono"/>
              </a:rPr>
              <a:t>most of our scraped and created assets were easily incorporated into our game</a:t>
            </a:r>
          </a:p>
        </p:txBody>
      </p:sp>
      <p:sp>
        <p:nvSpPr>
          <p:cNvPr id="43" name="TextBox 43"/>
          <p:cNvSpPr txBox="1"/>
          <p:nvPr/>
        </p:nvSpPr>
        <p:spPr>
          <a:xfrm>
            <a:off x="10549151" y="7827457"/>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FFFFFF"/>
                </a:solidFill>
                <a:latin typeface="Open Sans Bold"/>
              </a:rPr>
              <a:t>04</a:t>
            </a:r>
          </a:p>
        </p:txBody>
      </p:sp>
      <p:sp>
        <p:nvSpPr>
          <p:cNvPr id="44" name="TextBox 44"/>
          <p:cNvSpPr txBox="1"/>
          <p:nvPr/>
        </p:nvSpPr>
        <p:spPr>
          <a:xfrm>
            <a:off x="10458331" y="2594462"/>
            <a:ext cx="5063492" cy="944880"/>
          </a:xfrm>
          <a:prstGeom prst="rect">
            <a:avLst/>
          </a:prstGeom>
        </p:spPr>
        <p:txBody>
          <a:bodyPr lIns="0" tIns="0" rIns="0" bIns="0" rtlCol="0" anchor="t">
            <a:spAutoFit/>
          </a:bodyPr>
          <a:lstStyle/>
          <a:p>
            <a:pPr>
              <a:lnSpc>
                <a:spcPts val="2519"/>
              </a:lnSpc>
              <a:spcBef>
                <a:spcPct val="0"/>
              </a:spcBef>
            </a:pPr>
            <a:r>
              <a:rPr lang="en-US" sz="1799">
                <a:solidFill>
                  <a:srgbClr val="FFFFFF"/>
                </a:solidFill>
                <a:latin typeface="Disket Mono"/>
              </a:rPr>
              <a:t>we chose </a:t>
            </a:r>
            <a:r>
              <a:rPr lang="en-US" sz="1799">
                <a:solidFill>
                  <a:srgbClr val="FFE14D"/>
                </a:solidFill>
                <a:latin typeface="Disket Mono Bold"/>
              </a:rPr>
              <a:t>pygame</a:t>
            </a:r>
            <a:r>
              <a:rPr lang="en-US" sz="1799">
                <a:solidFill>
                  <a:srgbClr val="FFFFFF"/>
                </a:solidFill>
                <a:latin typeface="Disket Mono"/>
              </a:rPr>
              <a:t> as the main framework to build our game for the following reasons:</a:t>
            </a:r>
          </a:p>
        </p:txBody>
      </p:sp>
      <p:sp>
        <p:nvSpPr>
          <p:cNvPr id="45" name="TextBox 45"/>
          <p:cNvSpPr txBox="1"/>
          <p:nvPr/>
        </p:nvSpPr>
        <p:spPr>
          <a:xfrm>
            <a:off x="11558019" y="4031839"/>
            <a:ext cx="4343926" cy="807720"/>
          </a:xfrm>
          <a:prstGeom prst="rect">
            <a:avLst/>
          </a:prstGeom>
        </p:spPr>
        <p:txBody>
          <a:bodyPr lIns="0" tIns="0" rIns="0" bIns="0" rtlCol="0" anchor="t">
            <a:spAutoFit/>
          </a:bodyPr>
          <a:lstStyle/>
          <a:p>
            <a:pPr>
              <a:lnSpc>
                <a:spcPts val="1820"/>
              </a:lnSpc>
            </a:pPr>
            <a:r>
              <a:rPr lang="en-US" sz="1300">
                <a:solidFill>
                  <a:srgbClr val="FFFFFF"/>
                </a:solidFill>
                <a:latin typeface="Disket Mono"/>
              </a:rPr>
              <a:t>Scalability:</a:t>
            </a:r>
          </a:p>
          <a:p>
            <a:pPr>
              <a:lnSpc>
                <a:spcPts val="1540"/>
              </a:lnSpc>
              <a:spcBef>
                <a:spcPct val="0"/>
              </a:spcBef>
            </a:pPr>
            <a:r>
              <a:rPr lang="en-US" sz="1100">
                <a:solidFill>
                  <a:srgbClr val="FFFFFF"/>
                </a:solidFill>
                <a:latin typeface="Disket Mono"/>
              </a:rPr>
              <a:t>Due to less lines of code and an organized file structure we can easily build upon our existing code</a:t>
            </a:r>
          </a:p>
        </p:txBody>
      </p:sp>
      <p:sp>
        <p:nvSpPr>
          <p:cNvPr id="46" name="TextBox 46"/>
          <p:cNvSpPr txBox="1"/>
          <p:nvPr/>
        </p:nvSpPr>
        <p:spPr>
          <a:xfrm>
            <a:off x="4841968" y="6585992"/>
            <a:ext cx="4767107" cy="483871"/>
          </a:xfrm>
          <a:prstGeom prst="rect">
            <a:avLst/>
          </a:prstGeom>
        </p:spPr>
        <p:txBody>
          <a:bodyPr lIns="0" tIns="0" rIns="0" bIns="0" rtlCol="0" anchor="t">
            <a:spAutoFit/>
          </a:bodyPr>
          <a:lstStyle/>
          <a:p>
            <a:pPr algn="ctr">
              <a:lnSpc>
                <a:spcPts val="3779"/>
              </a:lnSpc>
              <a:spcBef>
                <a:spcPct val="0"/>
              </a:spcBef>
            </a:pPr>
            <a:r>
              <a:rPr lang="en-US" sz="2699">
                <a:solidFill>
                  <a:srgbClr val="FFFFFF"/>
                </a:solidFill>
                <a:latin typeface="Poppins"/>
              </a:rPr>
              <a:t>GAME</a:t>
            </a:r>
          </a:p>
        </p:txBody>
      </p:sp>
      <p:grpSp>
        <p:nvGrpSpPr>
          <p:cNvPr id="47" name="Group 47"/>
          <p:cNvGrpSpPr/>
          <p:nvPr/>
        </p:nvGrpSpPr>
        <p:grpSpPr>
          <a:xfrm>
            <a:off x="7600950" y="7551017"/>
            <a:ext cx="1543050" cy="1147239"/>
            <a:chOff x="0" y="0"/>
            <a:chExt cx="406400" cy="302154"/>
          </a:xfrm>
        </p:grpSpPr>
        <p:sp>
          <p:nvSpPr>
            <p:cNvPr id="48" name="Freeform 48"/>
            <p:cNvSpPr/>
            <p:nvPr/>
          </p:nvSpPr>
          <p:spPr>
            <a:xfrm>
              <a:off x="0" y="0"/>
              <a:ext cx="406400" cy="302154"/>
            </a:xfrm>
            <a:custGeom>
              <a:avLst/>
              <a:gdLst/>
              <a:ahLst/>
              <a:cxnLst/>
              <a:rect l="l" t="t" r="r" b="b"/>
              <a:pathLst>
                <a:path w="406400" h="302154">
                  <a:moveTo>
                    <a:pt x="0" y="0"/>
                  </a:moveTo>
                  <a:lnTo>
                    <a:pt x="406400" y="0"/>
                  </a:lnTo>
                  <a:lnTo>
                    <a:pt x="406400" y="302154"/>
                  </a:lnTo>
                  <a:lnTo>
                    <a:pt x="0" y="302154"/>
                  </a:lnTo>
                  <a:close/>
                </a:path>
              </a:pathLst>
            </a:custGeom>
            <a:solidFill>
              <a:srgbClr val="179CFF"/>
            </a:solidFill>
          </p:spPr>
        </p:sp>
        <p:sp>
          <p:nvSpPr>
            <p:cNvPr id="49" name="TextBox 49"/>
            <p:cNvSpPr txBox="1"/>
            <p:nvPr/>
          </p:nvSpPr>
          <p:spPr>
            <a:xfrm>
              <a:off x="0" y="-57150"/>
              <a:ext cx="406400" cy="359304"/>
            </a:xfrm>
            <a:prstGeom prst="rect">
              <a:avLst/>
            </a:prstGeom>
          </p:spPr>
          <p:txBody>
            <a:bodyPr lIns="50800" tIns="50800" rIns="50800" bIns="50800" rtlCol="0" anchor="ctr"/>
            <a:lstStyle/>
            <a:p>
              <a:pPr algn="ctr">
                <a:lnSpc>
                  <a:spcPts val="3219"/>
                </a:lnSpc>
              </a:pPr>
              <a:r>
                <a:rPr lang="en-US" sz="2299">
                  <a:solidFill>
                    <a:srgbClr val="FFFFFF"/>
                  </a:solidFill>
                  <a:latin typeface="Poppins"/>
                </a:rPr>
                <a:t>PLAYER</a:t>
              </a:r>
            </a:p>
          </p:txBody>
        </p:sp>
      </p:grpSp>
      <p:sp>
        <p:nvSpPr>
          <p:cNvPr id="50" name="AutoShape 50"/>
          <p:cNvSpPr/>
          <p:nvPr/>
        </p:nvSpPr>
        <p:spPr>
          <a:xfrm flipH="1" flipV="1">
            <a:off x="3363092" y="4873512"/>
            <a:ext cx="1478877" cy="1992515"/>
          </a:xfrm>
          <a:prstGeom prst="line">
            <a:avLst/>
          </a:prstGeom>
          <a:ln w="38100" cap="flat">
            <a:solidFill>
              <a:srgbClr val="FFFFFF"/>
            </a:solidFill>
            <a:prstDash val="solid"/>
            <a:headEnd type="none" w="sm" len="sm"/>
            <a:tailEnd type="arrow" w="med" len="sm"/>
          </a:ln>
        </p:spPr>
      </p:sp>
      <p:sp>
        <p:nvSpPr>
          <p:cNvPr id="51" name="AutoShape 51"/>
          <p:cNvSpPr/>
          <p:nvPr/>
        </p:nvSpPr>
        <p:spPr>
          <a:xfrm flipH="1">
            <a:off x="3462659" y="7249472"/>
            <a:ext cx="1379375" cy="0"/>
          </a:xfrm>
          <a:prstGeom prst="line">
            <a:avLst/>
          </a:prstGeom>
          <a:ln w="38100" cap="flat">
            <a:solidFill>
              <a:srgbClr val="FFFFFF"/>
            </a:solidFill>
            <a:prstDash val="solid"/>
            <a:headEnd type="none" w="sm" len="sm"/>
            <a:tailEnd type="arrow" w="med"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2022B"/>
        </a:solidFill>
        <a:effectLst/>
      </p:bgPr>
    </p:bg>
    <p:spTree>
      <p:nvGrpSpPr>
        <p:cNvPr id="1" name=""/>
        <p:cNvGrpSpPr/>
        <p:nvPr/>
      </p:nvGrpSpPr>
      <p:grpSpPr>
        <a:xfrm>
          <a:off x="0" y="0"/>
          <a:ext cx="0" cy="0"/>
          <a:chOff x="0" y="0"/>
          <a:chExt cx="0" cy="0"/>
        </a:xfrm>
      </p:grpSpPr>
      <p:sp>
        <p:nvSpPr>
          <p:cNvPr id="2" name="Freeform 2"/>
          <p:cNvSpPr/>
          <p:nvPr/>
        </p:nvSpPr>
        <p:spPr>
          <a:xfrm flipH="1">
            <a:off x="16681517" y="409711"/>
            <a:ext cx="2359993" cy="823852"/>
          </a:xfrm>
          <a:custGeom>
            <a:avLst/>
            <a:gdLst/>
            <a:ahLst/>
            <a:cxnLst/>
            <a:rect l="l" t="t" r="r" b="b"/>
            <a:pathLst>
              <a:path w="2359993" h="823852">
                <a:moveTo>
                  <a:pt x="2359993" y="0"/>
                </a:moveTo>
                <a:lnTo>
                  <a:pt x="0" y="0"/>
                </a:lnTo>
                <a:lnTo>
                  <a:pt x="0" y="823852"/>
                </a:lnTo>
                <a:lnTo>
                  <a:pt x="2359993" y="823852"/>
                </a:lnTo>
                <a:lnTo>
                  <a:pt x="235999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25333" y="1028700"/>
            <a:ext cx="2908065" cy="518164"/>
          </a:xfrm>
          <a:custGeom>
            <a:avLst/>
            <a:gdLst/>
            <a:ahLst/>
            <a:cxnLst/>
            <a:rect l="l" t="t" r="r" b="b"/>
            <a:pathLst>
              <a:path w="2908065" h="518164">
                <a:moveTo>
                  <a:pt x="0" y="0"/>
                </a:moveTo>
                <a:lnTo>
                  <a:pt x="2908066" y="0"/>
                </a:lnTo>
                <a:lnTo>
                  <a:pt x="2908066" y="518164"/>
                </a:lnTo>
                <a:lnTo>
                  <a:pt x="0" y="518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3851958"/>
            <a:ext cx="7857617" cy="4478842"/>
          </a:xfrm>
          <a:custGeom>
            <a:avLst/>
            <a:gdLst/>
            <a:ahLst/>
            <a:cxnLst/>
            <a:rect l="l" t="t" r="r" b="b"/>
            <a:pathLst>
              <a:path w="7857617" h="4478842">
                <a:moveTo>
                  <a:pt x="0" y="0"/>
                </a:moveTo>
                <a:lnTo>
                  <a:pt x="7857617" y="0"/>
                </a:lnTo>
                <a:lnTo>
                  <a:pt x="7857617" y="4478841"/>
                </a:lnTo>
                <a:lnTo>
                  <a:pt x="0" y="4478841"/>
                </a:lnTo>
                <a:lnTo>
                  <a:pt x="0" y="0"/>
                </a:lnTo>
                <a:close/>
              </a:path>
            </a:pathLst>
          </a:custGeom>
          <a:blipFill>
            <a:blip r:embed="rId6"/>
            <a:stretch>
              <a:fillRect/>
            </a:stretch>
          </a:blipFill>
        </p:spPr>
      </p:sp>
      <p:sp>
        <p:nvSpPr>
          <p:cNvPr id="5" name="TextBox 5"/>
          <p:cNvSpPr txBox="1"/>
          <p:nvPr/>
        </p:nvSpPr>
        <p:spPr>
          <a:xfrm>
            <a:off x="1174928" y="1893006"/>
            <a:ext cx="7711389" cy="911224"/>
          </a:xfrm>
          <a:prstGeom prst="rect">
            <a:avLst/>
          </a:prstGeom>
        </p:spPr>
        <p:txBody>
          <a:bodyPr lIns="0" tIns="0" rIns="0" bIns="0" rtlCol="0" anchor="t">
            <a:spAutoFit/>
          </a:bodyPr>
          <a:lstStyle/>
          <a:p>
            <a:pPr>
              <a:lnSpc>
                <a:spcPts val="7000"/>
              </a:lnSpc>
              <a:spcBef>
                <a:spcPct val="0"/>
              </a:spcBef>
            </a:pPr>
            <a:r>
              <a:rPr lang="en-US" sz="5000">
                <a:solidFill>
                  <a:srgbClr val="FFFFFF"/>
                </a:solidFill>
                <a:latin typeface="Arcade Gamer"/>
              </a:rPr>
              <a:t>MAP DESIGN</a:t>
            </a:r>
          </a:p>
        </p:txBody>
      </p:sp>
      <p:sp>
        <p:nvSpPr>
          <p:cNvPr id="6" name="TextBox 6"/>
          <p:cNvSpPr txBox="1"/>
          <p:nvPr/>
        </p:nvSpPr>
        <p:spPr>
          <a:xfrm>
            <a:off x="11126589" y="2567757"/>
            <a:ext cx="5029866" cy="983615"/>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Disket Mono"/>
              </a:rPr>
              <a:t>we created a top down perspective game since we had grewe up with them. We have a Large map depicting the home of our protagonist. </a:t>
            </a:r>
          </a:p>
        </p:txBody>
      </p:sp>
      <p:sp>
        <p:nvSpPr>
          <p:cNvPr id="7" name="TextBox 7"/>
          <p:cNvSpPr txBox="1"/>
          <p:nvPr/>
        </p:nvSpPr>
        <p:spPr>
          <a:xfrm>
            <a:off x="11126589" y="5461459"/>
            <a:ext cx="5029866" cy="1231265"/>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Disket Mono"/>
              </a:rPr>
              <a:t>Scraping tilesets for the project was the hard part. Due to free assests being rare we had to combine some free resources. But we were able to achieve the required look.</a:t>
            </a:r>
          </a:p>
        </p:txBody>
      </p:sp>
      <p:sp>
        <p:nvSpPr>
          <p:cNvPr id="8" name="TextBox 8"/>
          <p:cNvSpPr txBox="1"/>
          <p:nvPr/>
        </p:nvSpPr>
        <p:spPr>
          <a:xfrm>
            <a:off x="11126589" y="4089179"/>
            <a:ext cx="5029866" cy="983615"/>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Disket Mono"/>
              </a:rPr>
              <a:t>we chose to create the map in Tiled. Working with tilesets was easy and we could its csv export to build our object interactions.</a:t>
            </a:r>
          </a:p>
        </p:txBody>
      </p:sp>
      <p:sp>
        <p:nvSpPr>
          <p:cNvPr id="9" name="TextBox 9"/>
          <p:cNvSpPr txBox="1"/>
          <p:nvPr/>
        </p:nvSpPr>
        <p:spPr>
          <a:xfrm>
            <a:off x="11126589" y="7242981"/>
            <a:ext cx="5029866" cy="1478915"/>
          </a:xfrm>
          <a:prstGeom prst="rect">
            <a:avLst/>
          </a:prstGeom>
        </p:spPr>
        <p:txBody>
          <a:bodyPr lIns="0" tIns="0" rIns="0" bIns="0" rtlCol="0" anchor="t">
            <a:spAutoFit/>
          </a:bodyPr>
          <a:lstStyle/>
          <a:p>
            <a:pPr>
              <a:lnSpc>
                <a:spcPts val="1960"/>
              </a:lnSpc>
            </a:pPr>
            <a:r>
              <a:rPr lang="en-US" sz="1400">
                <a:solidFill>
                  <a:srgbClr val="FFFFFF"/>
                </a:solidFill>
                <a:latin typeface="Disket Mono"/>
              </a:rPr>
              <a:t>We found decent resources on rpgmaker. But had to depend on resizing them for our project.</a:t>
            </a:r>
          </a:p>
          <a:p>
            <a:pPr>
              <a:lnSpc>
                <a:spcPts val="1960"/>
              </a:lnSpc>
            </a:pPr>
            <a:endParaRPr lang="en-US" sz="1400">
              <a:solidFill>
                <a:srgbClr val="FFFFFF"/>
              </a:solidFill>
              <a:latin typeface="Disket Mono"/>
            </a:endParaRPr>
          </a:p>
          <a:p>
            <a:pPr>
              <a:lnSpc>
                <a:spcPts val="1960"/>
              </a:lnSpc>
              <a:spcBef>
                <a:spcPct val="0"/>
              </a:spcBef>
            </a:pPr>
            <a:r>
              <a:rPr lang="en-US" sz="1400">
                <a:solidFill>
                  <a:srgbClr val="8D62D3"/>
                </a:solidFill>
                <a:latin typeface="Disket Mono"/>
              </a:rPr>
              <a:t>https://forums.rpgmakerweb.com/index.php?forums/rpg-maker-mv-resources.131/</a:t>
            </a:r>
          </a:p>
        </p:txBody>
      </p:sp>
      <p:sp>
        <p:nvSpPr>
          <p:cNvPr id="10" name="Freeform 10"/>
          <p:cNvSpPr/>
          <p:nvPr/>
        </p:nvSpPr>
        <p:spPr>
          <a:xfrm>
            <a:off x="7483257" y="-656971"/>
            <a:ext cx="2494479" cy="2494479"/>
          </a:xfrm>
          <a:custGeom>
            <a:avLst/>
            <a:gdLst/>
            <a:ahLst/>
            <a:cxnLst/>
            <a:rect l="l" t="t" r="r" b="b"/>
            <a:pathLst>
              <a:path w="2494479" h="2494479">
                <a:moveTo>
                  <a:pt x="0" y="0"/>
                </a:moveTo>
                <a:lnTo>
                  <a:pt x="2494479" y="0"/>
                </a:lnTo>
                <a:lnTo>
                  <a:pt x="2494479" y="2494479"/>
                </a:lnTo>
                <a:lnTo>
                  <a:pt x="0" y="24944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1" name="Group 11"/>
          <p:cNvGrpSpPr/>
          <p:nvPr/>
        </p:nvGrpSpPr>
        <p:grpSpPr>
          <a:xfrm>
            <a:off x="10188063" y="2596332"/>
            <a:ext cx="623692" cy="623692"/>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20040"/>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100"/>
                </a:lnSpc>
              </a:pPr>
              <a:endParaRPr/>
            </a:p>
          </p:txBody>
        </p:sp>
      </p:grpSp>
      <p:grpSp>
        <p:nvGrpSpPr>
          <p:cNvPr id="14" name="Group 14"/>
          <p:cNvGrpSpPr/>
          <p:nvPr/>
        </p:nvGrpSpPr>
        <p:grpSpPr>
          <a:xfrm>
            <a:off x="10188063" y="4117754"/>
            <a:ext cx="623692" cy="623692"/>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28AD"/>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100"/>
                </a:lnSpc>
              </a:pPr>
              <a:endParaRPr/>
            </a:p>
          </p:txBody>
        </p:sp>
      </p:grpSp>
      <p:grpSp>
        <p:nvGrpSpPr>
          <p:cNvPr id="17" name="Group 17"/>
          <p:cNvGrpSpPr/>
          <p:nvPr/>
        </p:nvGrpSpPr>
        <p:grpSpPr>
          <a:xfrm>
            <a:off x="10188063" y="5490034"/>
            <a:ext cx="623692" cy="623692"/>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5C5C"/>
            </a:solidFill>
          </p:spPr>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2100"/>
                </a:lnSpc>
              </a:pPr>
              <a:endParaRPr/>
            </a:p>
          </p:txBody>
        </p:sp>
      </p:grpSp>
      <p:grpSp>
        <p:nvGrpSpPr>
          <p:cNvPr id="20" name="Group 20"/>
          <p:cNvGrpSpPr/>
          <p:nvPr/>
        </p:nvGrpSpPr>
        <p:grpSpPr>
          <a:xfrm>
            <a:off x="10188063" y="7271556"/>
            <a:ext cx="623692" cy="623692"/>
            <a:chOff x="0" y="0"/>
            <a:chExt cx="812800" cy="812800"/>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E14D"/>
            </a:solidFill>
          </p:spPr>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2100"/>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2022B"/>
        </a:solidFill>
        <a:effectLst/>
      </p:bgPr>
    </p:bg>
    <p:spTree>
      <p:nvGrpSpPr>
        <p:cNvPr id="1" name=""/>
        <p:cNvGrpSpPr/>
        <p:nvPr/>
      </p:nvGrpSpPr>
      <p:grpSpPr>
        <a:xfrm>
          <a:off x="0" y="0"/>
          <a:ext cx="0" cy="0"/>
          <a:chOff x="0" y="0"/>
          <a:chExt cx="0" cy="0"/>
        </a:xfrm>
      </p:grpSpPr>
      <p:sp>
        <p:nvSpPr>
          <p:cNvPr id="2" name="Freeform 2"/>
          <p:cNvSpPr/>
          <p:nvPr/>
        </p:nvSpPr>
        <p:spPr>
          <a:xfrm>
            <a:off x="16929112" y="-224599"/>
            <a:ext cx="1796695" cy="1796695"/>
          </a:xfrm>
          <a:custGeom>
            <a:avLst/>
            <a:gdLst/>
            <a:ahLst/>
            <a:cxnLst/>
            <a:rect l="l" t="t" r="r" b="b"/>
            <a:pathLst>
              <a:path w="1796695" h="1796695">
                <a:moveTo>
                  <a:pt x="0" y="0"/>
                </a:moveTo>
                <a:lnTo>
                  <a:pt x="1796695" y="0"/>
                </a:lnTo>
                <a:lnTo>
                  <a:pt x="1796695" y="1796695"/>
                </a:lnTo>
                <a:lnTo>
                  <a:pt x="0" y="17966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079197" y="978701"/>
            <a:ext cx="1699829" cy="593395"/>
          </a:xfrm>
          <a:custGeom>
            <a:avLst/>
            <a:gdLst/>
            <a:ahLst/>
            <a:cxnLst/>
            <a:rect l="l" t="t" r="r" b="b"/>
            <a:pathLst>
              <a:path w="1699829" h="593395">
                <a:moveTo>
                  <a:pt x="0" y="0"/>
                </a:moveTo>
                <a:lnTo>
                  <a:pt x="1699830" y="0"/>
                </a:lnTo>
                <a:lnTo>
                  <a:pt x="1699830" y="593395"/>
                </a:lnTo>
                <a:lnTo>
                  <a:pt x="0" y="5933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06743" y="978701"/>
            <a:ext cx="2908065" cy="518164"/>
          </a:xfrm>
          <a:custGeom>
            <a:avLst/>
            <a:gdLst/>
            <a:ahLst/>
            <a:cxnLst/>
            <a:rect l="l" t="t" r="r" b="b"/>
            <a:pathLst>
              <a:path w="2908065" h="518164">
                <a:moveTo>
                  <a:pt x="0" y="0"/>
                </a:moveTo>
                <a:lnTo>
                  <a:pt x="2908065" y="0"/>
                </a:lnTo>
                <a:lnTo>
                  <a:pt x="2908065" y="518165"/>
                </a:lnTo>
                <a:lnTo>
                  <a:pt x="0" y="5181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9722730" y="757234"/>
            <a:ext cx="1699829" cy="593395"/>
          </a:xfrm>
          <a:custGeom>
            <a:avLst/>
            <a:gdLst/>
            <a:ahLst/>
            <a:cxnLst/>
            <a:rect l="l" t="t" r="r" b="b"/>
            <a:pathLst>
              <a:path w="1699829" h="593395">
                <a:moveTo>
                  <a:pt x="0" y="0"/>
                </a:moveTo>
                <a:lnTo>
                  <a:pt x="1699829" y="0"/>
                </a:lnTo>
                <a:lnTo>
                  <a:pt x="1699829" y="593395"/>
                </a:lnTo>
                <a:lnTo>
                  <a:pt x="0" y="5933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H="1">
            <a:off x="4804259" y="757234"/>
            <a:ext cx="2908065" cy="518164"/>
          </a:xfrm>
          <a:custGeom>
            <a:avLst/>
            <a:gdLst/>
            <a:ahLst/>
            <a:cxnLst/>
            <a:rect l="l" t="t" r="r" b="b"/>
            <a:pathLst>
              <a:path w="2908065" h="518164">
                <a:moveTo>
                  <a:pt x="2908065" y="0"/>
                </a:moveTo>
                <a:lnTo>
                  <a:pt x="0" y="0"/>
                </a:lnTo>
                <a:lnTo>
                  <a:pt x="0" y="518165"/>
                </a:lnTo>
                <a:lnTo>
                  <a:pt x="2908065" y="518165"/>
                </a:lnTo>
                <a:lnTo>
                  <a:pt x="2908065"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3327914" y="6731391"/>
            <a:ext cx="3601198" cy="2398454"/>
          </a:xfrm>
          <a:custGeom>
            <a:avLst/>
            <a:gdLst/>
            <a:ahLst/>
            <a:cxnLst/>
            <a:rect l="l" t="t" r="r" b="b"/>
            <a:pathLst>
              <a:path w="3601198" h="2398454">
                <a:moveTo>
                  <a:pt x="0" y="0"/>
                </a:moveTo>
                <a:lnTo>
                  <a:pt x="3601198" y="0"/>
                </a:lnTo>
                <a:lnTo>
                  <a:pt x="3601198" y="2398454"/>
                </a:lnTo>
                <a:lnTo>
                  <a:pt x="0" y="2398454"/>
                </a:lnTo>
                <a:lnTo>
                  <a:pt x="0" y="0"/>
                </a:lnTo>
                <a:close/>
              </a:path>
            </a:pathLst>
          </a:custGeom>
          <a:blipFill>
            <a:blip r:embed="rId8"/>
            <a:stretch>
              <a:fillRect/>
            </a:stretch>
          </a:blipFill>
        </p:spPr>
      </p:sp>
      <p:sp>
        <p:nvSpPr>
          <p:cNvPr id="8" name="Freeform 8"/>
          <p:cNvSpPr/>
          <p:nvPr/>
        </p:nvSpPr>
        <p:spPr>
          <a:xfrm>
            <a:off x="8914521" y="2084301"/>
            <a:ext cx="7801566" cy="3705744"/>
          </a:xfrm>
          <a:custGeom>
            <a:avLst/>
            <a:gdLst/>
            <a:ahLst/>
            <a:cxnLst/>
            <a:rect l="l" t="t" r="r" b="b"/>
            <a:pathLst>
              <a:path w="7801566" h="3705744">
                <a:moveTo>
                  <a:pt x="0" y="0"/>
                </a:moveTo>
                <a:lnTo>
                  <a:pt x="7801565" y="0"/>
                </a:lnTo>
                <a:lnTo>
                  <a:pt x="7801565" y="3705744"/>
                </a:lnTo>
                <a:lnTo>
                  <a:pt x="0" y="3705744"/>
                </a:lnTo>
                <a:lnTo>
                  <a:pt x="0" y="0"/>
                </a:lnTo>
                <a:close/>
              </a:path>
            </a:pathLst>
          </a:custGeom>
          <a:blipFill>
            <a:blip r:embed="rId9"/>
            <a:stretch>
              <a:fillRect/>
            </a:stretch>
          </a:blipFill>
        </p:spPr>
      </p:sp>
      <p:sp>
        <p:nvSpPr>
          <p:cNvPr id="9" name="Freeform 9"/>
          <p:cNvSpPr/>
          <p:nvPr/>
        </p:nvSpPr>
        <p:spPr>
          <a:xfrm>
            <a:off x="8235420" y="6731391"/>
            <a:ext cx="3600451" cy="2398454"/>
          </a:xfrm>
          <a:custGeom>
            <a:avLst/>
            <a:gdLst/>
            <a:ahLst/>
            <a:cxnLst/>
            <a:rect l="l" t="t" r="r" b="b"/>
            <a:pathLst>
              <a:path w="3600451" h="2398454">
                <a:moveTo>
                  <a:pt x="0" y="0"/>
                </a:moveTo>
                <a:lnTo>
                  <a:pt x="3600450" y="0"/>
                </a:lnTo>
                <a:lnTo>
                  <a:pt x="3600450" y="2398454"/>
                </a:lnTo>
                <a:lnTo>
                  <a:pt x="0" y="2398454"/>
                </a:lnTo>
                <a:lnTo>
                  <a:pt x="0" y="0"/>
                </a:lnTo>
                <a:close/>
              </a:path>
            </a:pathLst>
          </a:custGeom>
          <a:blipFill>
            <a:blip r:embed="rId10"/>
            <a:stretch>
              <a:fillRect/>
            </a:stretch>
          </a:blipFill>
        </p:spPr>
      </p:sp>
      <p:sp>
        <p:nvSpPr>
          <p:cNvPr id="10" name="TextBox 10"/>
          <p:cNvSpPr txBox="1"/>
          <p:nvPr/>
        </p:nvSpPr>
        <p:spPr>
          <a:xfrm>
            <a:off x="1028700" y="2073449"/>
            <a:ext cx="8415113" cy="911224"/>
          </a:xfrm>
          <a:prstGeom prst="rect">
            <a:avLst/>
          </a:prstGeom>
        </p:spPr>
        <p:txBody>
          <a:bodyPr lIns="0" tIns="0" rIns="0" bIns="0" rtlCol="0" anchor="t">
            <a:spAutoFit/>
          </a:bodyPr>
          <a:lstStyle/>
          <a:p>
            <a:pPr>
              <a:lnSpc>
                <a:spcPts val="7000"/>
              </a:lnSpc>
              <a:spcBef>
                <a:spcPct val="0"/>
              </a:spcBef>
            </a:pPr>
            <a:r>
              <a:rPr lang="en-US" sz="5000">
                <a:solidFill>
                  <a:srgbClr val="FFFFFF"/>
                </a:solidFill>
                <a:latin typeface="Arcade Gamer"/>
              </a:rPr>
              <a:t>GRAPHICS  </a:t>
            </a:r>
          </a:p>
        </p:txBody>
      </p:sp>
      <p:sp>
        <p:nvSpPr>
          <p:cNvPr id="11" name="TextBox 11"/>
          <p:cNvSpPr txBox="1"/>
          <p:nvPr/>
        </p:nvSpPr>
        <p:spPr>
          <a:xfrm>
            <a:off x="1028700" y="3908598"/>
            <a:ext cx="3052010" cy="1231265"/>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Disket Mono"/>
              </a:rPr>
              <a:t>creating the graphics was the most important part of the project since we had to rely a lot on user interactions</a:t>
            </a:r>
          </a:p>
        </p:txBody>
      </p:sp>
      <p:sp>
        <p:nvSpPr>
          <p:cNvPr id="12" name="TextBox 12"/>
          <p:cNvSpPr txBox="1"/>
          <p:nvPr/>
        </p:nvSpPr>
        <p:spPr>
          <a:xfrm>
            <a:off x="4675145" y="3908598"/>
            <a:ext cx="2876612" cy="983615"/>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Disket Mono"/>
              </a:rPr>
              <a:t>we could not use most of the pixel art beacuse of it not being free or of high quality</a:t>
            </a:r>
          </a:p>
        </p:txBody>
      </p:sp>
      <p:sp>
        <p:nvSpPr>
          <p:cNvPr id="13" name="TextBox 13"/>
          <p:cNvSpPr txBox="1"/>
          <p:nvPr/>
        </p:nvSpPr>
        <p:spPr>
          <a:xfrm>
            <a:off x="1028700" y="6316736"/>
            <a:ext cx="2960645" cy="1231265"/>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Disket Mono"/>
              </a:rPr>
              <a:t>we relied on pixelart.com and piskel.com to design the graphics for our tasks and sprites.</a:t>
            </a:r>
          </a:p>
        </p:txBody>
      </p:sp>
      <p:sp>
        <p:nvSpPr>
          <p:cNvPr id="14" name="TextBox 14"/>
          <p:cNvSpPr txBox="1"/>
          <p:nvPr/>
        </p:nvSpPr>
        <p:spPr>
          <a:xfrm>
            <a:off x="4675145" y="6349121"/>
            <a:ext cx="2876612" cy="735965"/>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Disket Mono"/>
              </a:rPr>
              <a:t>We created cutscenes by converting real images to pixel art scenes.</a:t>
            </a:r>
          </a:p>
        </p:txBody>
      </p:sp>
      <p:sp>
        <p:nvSpPr>
          <p:cNvPr id="15" name="AutoShape 15"/>
          <p:cNvSpPr/>
          <p:nvPr/>
        </p:nvSpPr>
        <p:spPr>
          <a:xfrm>
            <a:off x="11902545" y="7949668"/>
            <a:ext cx="1363143" cy="0"/>
          </a:xfrm>
          <a:prstGeom prst="line">
            <a:avLst/>
          </a:prstGeom>
          <a:ln w="38100" cap="flat">
            <a:solidFill>
              <a:srgbClr val="FFFFFF"/>
            </a:solidFill>
            <a:prstDash val="solid"/>
            <a:headEnd type="none" w="sm" len="sm"/>
            <a:tailEnd type="arrow" w="med" len="sm"/>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1012F"/>
        </a:solidFill>
        <a:effectLst/>
      </p:bgPr>
    </p:bg>
    <p:spTree>
      <p:nvGrpSpPr>
        <p:cNvPr id="1" name=""/>
        <p:cNvGrpSpPr/>
        <p:nvPr/>
      </p:nvGrpSpPr>
      <p:grpSpPr>
        <a:xfrm>
          <a:off x="0" y="0"/>
          <a:ext cx="0" cy="0"/>
          <a:chOff x="0" y="0"/>
          <a:chExt cx="0" cy="0"/>
        </a:xfrm>
      </p:grpSpPr>
      <p:grpSp>
        <p:nvGrpSpPr>
          <p:cNvPr id="2" name="Group 2"/>
          <p:cNvGrpSpPr/>
          <p:nvPr/>
        </p:nvGrpSpPr>
        <p:grpSpPr>
          <a:xfrm>
            <a:off x="9543539" y="3754607"/>
            <a:ext cx="677751" cy="677751"/>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20040"/>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9543539" y="5156258"/>
            <a:ext cx="677751" cy="677751"/>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28AD"/>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2799"/>
                </a:lnSpc>
              </a:pPr>
              <a:endParaRPr/>
            </a:p>
          </p:txBody>
        </p:sp>
      </p:grpSp>
      <p:grpSp>
        <p:nvGrpSpPr>
          <p:cNvPr id="8" name="Group 8"/>
          <p:cNvGrpSpPr/>
          <p:nvPr/>
        </p:nvGrpSpPr>
        <p:grpSpPr>
          <a:xfrm>
            <a:off x="9543539" y="6843658"/>
            <a:ext cx="677751" cy="677751"/>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5C5C"/>
            </a:solidFill>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2799"/>
                </a:lnSpc>
              </a:pPr>
              <a:endParaRPr/>
            </a:p>
          </p:txBody>
        </p:sp>
      </p:grpSp>
      <p:sp>
        <p:nvSpPr>
          <p:cNvPr id="11" name="Freeform 11"/>
          <p:cNvSpPr/>
          <p:nvPr/>
        </p:nvSpPr>
        <p:spPr>
          <a:xfrm>
            <a:off x="-521479" y="-413826"/>
            <a:ext cx="2494479" cy="2494479"/>
          </a:xfrm>
          <a:custGeom>
            <a:avLst/>
            <a:gdLst/>
            <a:ahLst/>
            <a:cxnLst/>
            <a:rect l="l" t="t" r="r" b="b"/>
            <a:pathLst>
              <a:path w="2494479" h="2494479">
                <a:moveTo>
                  <a:pt x="0" y="0"/>
                </a:moveTo>
                <a:lnTo>
                  <a:pt x="2494478" y="0"/>
                </a:lnTo>
                <a:lnTo>
                  <a:pt x="2494478" y="2494479"/>
                </a:lnTo>
                <a:lnTo>
                  <a:pt x="0" y="24944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flipH="1">
            <a:off x="725760" y="1256800"/>
            <a:ext cx="2359993" cy="823852"/>
          </a:xfrm>
          <a:custGeom>
            <a:avLst/>
            <a:gdLst/>
            <a:ahLst/>
            <a:cxnLst/>
            <a:rect l="l" t="t" r="r" b="b"/>
            <a:pathLst>
              <a:path w="2359993" h="823852">
                <a:moveTo>
                  <a:pt x="2359993" y="0"/>
                </a:moveTo>
                <a:lnTo>
                  <a:pt x="0" y="0"/>
                </a:lnTo>
                <a:lnTo>
                  <a:pt x="0" y="823853"/>
                </a:lnTo>
                <a:lnTo>
                  <a:pt x="2359993" y="823853"/>
                </a:lnTo>
                <a:lnTo>
                  <a:pt x="235999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flipH="1">
            <a:off x="15901945" y="574331"/>
            <a:ext cx="2908065" cy="518164"/>
          </a:xfrm>
          <a:custGeom>
            <a:avLst/>
            <a:gdLst/>
            <a:ahLst/>
            <a:cxnLst/>
            <a:rect l="l" t="t" r="r" b="b"/>
            <a:pathLst>
              <a:path w="2908065" h="518164">
                <a:moveTo>
                  <a:pt x="2908065" y="0"/>
                </a:moveTo>
                <a:lnTo>
                  <a:pt x="0" y="0"/>
                </a:lnTo>
                <a:lnTo>
                  <a:pt x="0" y="518164"/>
                </a:lnTo>
                <a:lnTo>
                  <a:pt x="2908065" y="518164"/>
                </a:lnTo>
                <a:lnTo>
                  <a:pt x="2908065"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14691893" y="8914416"/>
            <a:ext cx="4718258" cy="1372584"/>
          </a:xfrm>
          <a:custGeom>
            <a:avLst/>
            <a:gdLst/>
            <a:ahLst/>
            <a:cxnLst/>
            <a:rect l="l" t="t" r="r" b="b"/>
            <a:pathLst>
              <a:path w="4718258" h="1372584">
                <a:moveTo>
                  <a:pt x="0" y="0"/>
                </a:moveTo>
                <a:lnTo>
                  <a:pt x="4718258" y="0"/>
                </a:lnTo>
                <a:lnTo>
                  <a:pt x="4718258" y="1372584"/>
                </a:lnTo>
                <a:lnTo>
                  <a:pt x="0" y="13725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3094330" y="2521034"/>
            <a:ext cx="2940518" cy="2976161"/>
          </a:xfrm>
          <a:custGeom>
            <a:avLst/>
            <a:gdLst/>
            <a:ahLst/>
            <a:cxnLst/>
            <a:rect l="l" t="t" r="r" b="b"/>
            <a:pathLst>
              <a:path w="2940518" h="2976161">
                <a:moveTo>
                  <a:pt x="0" y="0"/>
                </a:moveTo>
                <a:lnTo>
                  <a:pt x="2940518" y="0"/>
                </a:lnTo>
                <a:lnTo>
                  <a:pt x="2940518" y="2976161"/>
                </a:lnTo>
                <a:lnTo>
                  <a:pt x="0" y="2976161"/>
                </a:lnTo>
                <a:lnTo>
                  <a:pt x="0" y="0"/>
                </a:lnTo>
                <a:close/>
              </a:path>
            </a:pathLst>
          </a:custGeom>
          <a:blipFill>
            <a:blip r:embed="rId10"/>
            <a:stretch>
              <a:fillRect l="-87711" t="-35016" r="-115868" b="-52448"/>
            </a:stretch>
          </a:blipFill>
        </p:spPr>
      </p:sp>
      <p:sp>
        <p:nvSpPr>
          <p:cNvPr id="16" name="Freeform 16"/>
          <p:cNvSpPr/>
          <p:nvPr/>
        </p:nvSpPr>
        <p:spPr>
          <a:xfrm>
            <a:off x="3094330" y="6321386"/>
            <a:ext cx="3009767" cy="2593030"/>
          </a:xfrm>
          <a:custGeom>
            <a:avLst/>
            <a:gdLst/>
            <a:ahLst/>
            <a:cxnLst/>
            <a:rect l="l" t="t" r="r" b="b"/>
            <a:pathLst>
              <a:path w="3009767" h="2593030">
                <a:moveTo>
                  <a:pt x="0" y="0"/>
                </a:moveTo>
                <a:lnTo>
                  <a:pt x="3009766" y="0"/>
                </a:lnTo>
                <a:lnTo>
                  <a:pt x="3009766" y="2593030"/>
                </a:lnTo>
                <a:lnTo>
                  <a:pt x="0" y="2593030"/>
                </a:lnTo>
                <a:lnTo>
                  <a:pt x="0" y="0"/>
                </a:lnTo>
                <a:close/>
              </a:path>
            </a:pathLst>
          </a:custGeom>
          <a:blipFill>
            <a:blip r:embed="rId11"/>
            <a:stretch>
              <a:fillRect l="-73860" t="-55207" r="-83013" b="-31141"/>
            </a:stretch>
          </a:blipFill>
        </p:spPr>
      </p:sp>
      <p:sp>
        <p:nvSpPr>
          <p:cNvPr id="17" name="TextBox 17"/>
          <p:cNvSpPr txBox="1"/>
          <p:nvPr/>
        </p:nvSpPr>
        <p:spPr>
          <a:xfrm>
            <a:off x="6034848" y="876300"/>
            <a:ext cx="7695134" cy="911224"/>
          </a:xfrm>
          <a:prstGeom prst="rect">
            <a:avLst/>
          </a:prstGeom>
        </p:spPr>
        <p:txBody>
          <a:bodyPr lIns="0" tIns="0" rIns="0" bIns="0" rtlCol="0" anchor="t">
            <a:spAutoFit/>
          </a:bodyPr>
          <a:lstStyle/>
          <a:p>
            <a:pPr>
              <a:lnSpc>
                <a:spcPts val="7000"/>
              </a:lnSpc>
              <a:spcBef>
                <a:spcPct val="0"/>
              </a:spcBef>
            </a:pPr>
            <a:r>
              <a:rPr lang="en-US" sz="5000">
                <a:solidFill>
                  <a:srgbClr val="FFFFFF"/>
                </a:solidFill>
                <a:latin typeface="Arcade Gamer"/>
              </a:rPr>
              <a:t>TASK MECHANICS</a:t>
            </a:r>
          </a:p>
        </p:txBody>
      </p:sp>
      <p:sp>
        <p:nvSpPr>
          <p:cNvPr id="18" name="TextBox 18"/>
          <p:cNvSpPr txBox="1"/>
          <p:nvPr/>
        </p:nvSpPr>
        <p:spPr>
          <a:xfrm>
            <a:off x="10623863" y="3716507"/>
            <a:ext cx="5278082" cy="826135"/>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Disket Mono"/>
              </a:rPr>
              <a:t>In the phone task, we show a telephone keypad for which the user must find a code on the map.</a:t>
            </a:r>
          </a:p>
        </p:txBody>
      </p:sp>
      <p:sp>
        <p:nvSpPr>
          <p:cNvPr id="19" name="TextBox 19"/>
          <p:cNvSpPr txBox="1"/>
          <p:nvPr/>
        </p:nvSpPr>
        <p:spPr>
          <a:xfrm>
            <a:off x="10623863" y="6805558"/>
            <a:ext cx="5278082" cy="1102360"/>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Disket Mono"/>
              </a:rPr>
              <a:t>In other tasks, the user must hold ‘i’ to complete the task. We have added task-wise features to all of the tasks to make it more engaging.</a:t>
            </a:r>
          </a:p>
        </p:txBody>
      </p:sp>
      <p:sp>
        <p:nvSpPr>
          <p:cNvPr id="20" name="TextBox 20"/>
          <p:cNvSpPr txBox="1"/>
          <p:nvPr/>
        </p:nvSpPr>
        <p:spPr>
          <a:xfrm>
            <a:off x="8904266" y="2747948"/>
            <a:ext cx="8120063" cy="316230"/>
          </a:xfrm>
          <a:prstGeom prst="rect">
            <a:avLst/>
          </a:prstGeom>
        </p:spPr>
        <p:txBody>
          <a:bodyPr lIns="0" tIns="0" rIns="0" bIns="0" rtlCol="0" anchor="t">
            <a:spAutoFit/>
          </a:bodyPr>
          <a:lstStyle/>
          <a:p>
            <a:pPr algn="ctr">
              <a:lnSpc>
                <a:spcPts val="2519"/>
              </a:lnSpc>
              <a:spcBef>
                <a:spcPct val="0"/>
              </a:spcBef>
            </a:pPr>
            <a:r>
              <a:rPr lang="en-US" sz="1799">
                <a:solidFill>
                  <a:srgbClr val="FFFFFF"/>
                </a:solidFill>
                <a:latin typeface="Disket Mono"/>
              </a:rPr>
              <a:t>We have incorporated three kinds of task mechanicS:</a:t>
            </a:r>
          </a:p>
        </p:txBody>
      </p:sp>
      <p:sp>
        <p:nvSpPr>
          <p:cNvPr id="21" name="TextBox 21"/>
          <p:cNvSpPr txBox="1"/>
          <p:nvPr/>
        </p:nvSpPr>
        <p:spPr>
          <a:xfrm>
            <a:off x="10623863" y="5105400"/>
            <a:ext cx="5278082" cy="826135"/>
          </a:xfrm>
          <a:prstGeom prst="rect">
            <a:avLst/>
          </a:prstGeom>
        </p:spPr>
        <p:txBody>
          <a:bodyPr lIns="0" tIns="0" rIns="0" bIns="0" rtlCol="0" anchor="t">
            <a:spAutoFit/>
          </a:bodyPr>
          <a:lstStyle/>
          <a:p>
            <a:pPr>
              <a:lnSpc>
                <a:spcPts val="2239"/>
              </a:lnSpc>
              <a:spcBef>
                <a:spcPct val="0"/>
              </a:spcBef>
            </a:pPr>
            <a:r>
              <a:rPr lang="en-US" sz="1599">
                <a:solidFill>
                  <a:srgbClr val="FFFFFF"/>
                </a:solidFill>
                <a:latin typeface="Disket Mono"/>
              </a:rPr>
              <a:t>IN the book task, we show pages of a book based on which the user must enter a code to complete the task.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2022B"/>
        </a:solidFill>
        <a:effectLst/>
      </p:bgPr>
    </p:bg>
    <p:spTree>
      <p:nvGrpSpPr>
        <p:cNvPr id="1" name=""/>
        <p:cNvGrpSpPr/>
        <p:nvPr/>
      </p:nvGrpSpPr>
      <p:grpSpPr>
        <a:xfrm>
          <a:off x="0" y="0"/>
          <a:ext cx="0" cy="0"/>
          <a:chOff x="0" y="0"/>
          <a:chExt cx="0" cy="0"/>
        </a:xfrm>
      </p:grpSpPr>
      <p:sp>
        <p:nvSpPr>
          <p:cNvPr id="2" name="Freeform 2"/>
          <p:cNvSpPr/>
          <p:nvPr/>
        </p:nvSpPr>
        <p:spPr>
          <a:xfrm>
            <a:off x="16929112" y="-224599"/>
            <a:ext cx="1796695" cy="1796695"/>
          </a:xfrm>
          <a:custGeom>
            <a:avLst/>
            <a:gdLst/>
            <a:ahLst/>
            <a:cxnLst/>
            <a:rect l="l" t="t" r="r" b="b"/>
            <a:pathLst>
              <a:path w="1796695" h="1796695">
                <a:moveTo>
                  <a:pt x="0" y="0"/>
                </a:moveTo>
                <a:lnTo>
                  <a:pt x="1796695" y="0"/>
                </a:lnTo>
                <a:lnTo>
                  <a:pt x="1796695" y="1796695"/>
                </a:lnTo>
                <a:lnTo>
                  <a:pt x="0" y="17966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079197" y="978701"/>
            <a:ext cx="1699829" cy="593395"/>
          </a:xfrm>
          <a:custGeom>
            <a:avLst/>
            <a:gdLst/>
            <a:ahLst/>
            <a:cxnLst/>
            <a:rect l="l" t="t" r="r" b="b"/>
            <a:pathLst>
              <a:path w="1699829" h="593395">
                <a:moveTo>
                  <a:pt x="0" y="0"/>
                </a:moveTo>
                <a:lnTo>
                  <a:pt x="1699830" y="0"/>
                </a:lnTo>
                <a:lnTo>
                  <a:pt x="1699830" y="593395"/>
                </a:lnTo>
                <a:lnTo>
                  <a:pt x="0" y="5933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06743" y="978701"/>
            <a:ext cx="2908065" cy="518164"/>
          </a:xfrm>
          <a:custGeom>
            <a:avLst/>
            <a:gdLst/>
            <a:ahLst/>
            <a:cxnLst/>
            <a:rect l="l" t="t" r="r" b="b"/>
            <a:pathLst>
              <a:path w="2908065" h="518164">
                <a:moveTo>
                  <a:pt x="0" y="0"/>
                </a:moveTo>
                <a:lnTo>
                  <a:pt x="2908065" y="0"/>
                </a:lnTo>
                <a:lnTo>
                  <a:pt x="2908065" y="518165"/>
                </a:lnTo>
                <a:lnTo>
                  <a:pt x="0" y="5181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9722730" y="757234"/>
            <a:ext cx="1699829" cy="593395"/>
          </a:xfrm>
          <a:custGeom>
            <a:avLst/>
            <a:gdLst/>
            <a:ahLst/>
            <a:cxnLst/>
            <a:rect l="l" t="t" r="r" b="b"/>
            <a:pathLst>
              <a:path w="1699829" h="593395">
                <a:moveTo>
                  <a:pt x="0" y="0"/>
                </a:moveTo>
                <a:lnTo>
                  <a:pt x="1699829" y="0"/>
                </a:lnTo>
                <a:lnTo>
                  <a:pt x="1699829" y="593395"/>
                </a:lnTo>
                <a:lnTo>
                  <a:pt x="0" y="5933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H="1">
            <a:off x="4804259" y="757234"/>
            <a:ext cx="2908065" cy="518164"/>
          </a:xfrm>
          <a:custGeom>
            <a:avLst/>
            <a:gdLst/>
            <a:ahLst/>
            <a:cxnLst/>
            <a:rect l="l" t="t" r="r" b="b"/>
            <a:pathLst>
              <a:path w="2908065" h="518164">
                <a:moveTo>
                  <a:pt x="2908065" y="0"/>
                </a:moveTo>
                <a:lnTo>
                  <a:pt x="0" y="0"/>
                </a:lnTo>
                <a:lnTo>
                  <a:pt x="0" y="518165"/>
                </a:lnTo>
                <a:lnTo>
                  <a:pt x="2908065" y="518165"/>
                </a:lnTo>
                <a:lnTo>
                  <a:pt x="2908065"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5357334" y="3370636"/>
            <a:ext cx="2902573" cy="2547853"/>
          </a:xfrm>
          <a:custGeom>
            <a:avLst/>
            <a:gdLst/>
            <a:ahLst/>
            <a:cxnLst/>
            <a:rect l="l" t="t" r="r" b="b"/>
            <a:pathLst>
              <a:path w="2902573" h="2547853">
                <a:moveTo>
                  <a:pt x="0" y="0"/>
                </a:moveTo>
                <a:lnTo>
                  <a:pt x="2902573" y="0"/>
                </a:lnTo>
                <a:lnTo>
                  <a:pt x="2902573" y="2547853"/>
                </a:lnTo>
                <a:lnTo>
                  <a:pt x="0" y="2547853"/>
                </a:lnTo>
                <a:lnTo>
                  <a:pt x="0" y="0"/>
                </a:lnTo>
                <a:close/>
              </a:path>
            </a:pathLst>
          </a:custGeom>
          <a:blipFill>
            <a:blip r:embed="rId8"/>
            <a:stretch>
              <a:fillRect l="-20565" r="-37076" b="-794"/>
            </a:stretch>
          </a:blipFill>
        </p:spPr>
      </p:sp>
      <p:sp>
        <p:nvSpPr>
          <p:cNvPr id="8" name="Freeform 8"/>
          <p:cNvSpPr/>
          <p:nvPr/>
        </p:nvSpPr>
        <p:spPr>
          <a:xfrm>
            <a:off x="5400019" y="6755409"/>
            <a:ext cx="2859888" cy="2607096"/>
          </a:xfrm>
          <a:custGeom>
            <a:avLst/>
            <a:gdLst/>
            <a:ahLst/>
            <a:cxnLst/>
            <a:rect l="l" t="t" r="r" b="b"/>
            <a:pathLst>
              <a:path w="2859888" h="2607096">
                <a:moveTo>
                  <a:pt x="0" y="0"/>
                </a:moveTo>
                <a:lnTo>
                  <a:pt x="2859888" y="0"/>
                </a:lnTo>
                <a:lnTo>
                  <a:pt x="2859888" y="2607096"/>
                </a:lnTo>
                <a:lnTo>
                  <a:pt x="0" y="2607096"/>
                </a:lnTo>
                <a:lnTo>
                  <a:pt x="0" y="0"/>
                </a:lnTo>
                <a:close/>
              </a:path>
            </a:pathLst>
          </a:custGeom>
          <a:blipFill>
            <a:blip r:embed="rId9"/>
            <a:stretch>
              <a:fillRect l="-42220" t="-15393" r="-45206"/>
            </a:stretch>
          </a:blipFill>
        </p:spPr>
      </p:sp>
      <p:sp>
        <p:nvSpPr>
          <p:cNvPr id="9" name="Freeform 9"/>
          <p:cNvSpPr/>
          <p:nvPr/>
        </p:nvSpPr>
        <p:spPr>
          <a:xfrm>
            <a:off x="13519172" y="3370636"/>
            <a:ext cx="3740128" cy="2264527"/>
          </a:xfrm>
          <a:custGeom>
            <a:avLst/>
            <a:gdLst/>
            <a:ahLst/>
            <a:cxnLst/>
            <a:rect l="l" t="t" r="r" b="b"/>
            <a:pathLst>
              <a:path w="3740128" h="2264527">
                <a:moveTo>
                  <a:pt x="0" y="0"/>
                </a:moveTo>
                <a:lnTo>
                  <a:pt x="3740128" y="0"/>
                </a:lnTo>
                <a:lnTo>
                  <a:pt x="3740128" y="2264527"/>
                </a:lnTo>
                <a:lnTo>
                  <a:pt x="0" y="2264527"/>
                </a:lnTo>
                <a:lnTo>
                  <a:pt x="0" y="0"/>
                </a:lnTo>
                <a:close/>
              </a:path>
            </a:pathLst>
          </a:custGeom>
          <a:blipFill>
            <a:blip r:embed="rId10"/>
            <a:stretch>
              <a:fillRect l="-34298" b="-24490"/>
            </a:stretch>
          </a:blipFill>
        </p:spPr>
      </p:sp>
      <p:sp>
        <p:nvSpPr>
          <p:cNvPr id="10" name="Freeform 10"/>
          <p:cNvSpPr/>
          <p:nvPr/>
        </p:nvSpPr>
        <p:spPr>
          <a:xfrm>
            <a:off x="13519172" y="6952296"/>
            <a:ext cx="3740128" cy="2099147"/>
          </a:xfrm>
          <a:custGeom>
            <a:avLst/>
            <a:gdLst/>
            <a:ahLst/>
            <a:cxnLst/>
            <a:rect l="l" t="t" r="r" b="b"/>
            <a:pathLst>
              <a:path w="3740128" h="2099147">
                <a:moveTo>
                  <a:pt x="0" y="0"/>
                </a:moveTo>
                <a:lnTo>
                  <a:pt x="3740128" y="0"/>
                </a:lnTo>
                <a:lnTo>
                  <a:pt x="3740128" y="2099147"/>
                </a:lnTo>
                <a:lnTo>
                  <a:pt x="0" y="2099147"/>
                </a:lnTo>
                <a:lnTo>
                  <a:pt x="0" y="0"/>
                </a:lnTo>
                <a:close/>
              </a:path>
            </a:pathLst>
          </a:custGeom>
          <a:blipFill>
            <a:blip r:embed="rId11"/>
            <a:stretch>
              <a:fillRect/>
            </a:stretch>
          </a:blipFill>
        </p:spPr>
      </p:sp>
      <p:sp>
        <p:nvSpPr>
          <p:cNvPr id="11" name="TextBox 11"/>
          <p:cNvSpPr txBox="1"/>
          <p:nvPr/>
        </p:nvSpPr>
        <p:spPr>
          <a:xfrm>
            <a:off x="1662872" y="1828821"/>
            <a:ext cx="9759687" cy="911224"/>
          </a:xfrm>
          <a:prstGeom prst="rect">
            <a:avLst/>
          </a:prstGeom>
        </p:spPr>
        <p:txBody>
          <a:bodyPr lIns="0" tIns="0" rIns="0" bIns="0" rtlCol="0" anchor="t">
            <a:spAutoFit/>
          </a:bodyPr>
          <a:lstStyle/>
          <a:p>
            <a:pPr>
              <a:lnSpc>
                <a:spcPts val="7000"/>
              </a:lnSpc>
              <a:spcBef>
                <a:spcPct val="0"/>
              </a:spcBef>
            </a:pPr>
            <a:r>
              <a:rPr lang="en-US" sz="5000">
                <a:solidFill>
                  <a:srgbClr val="FFFFFF"/>
                </a:solidFill>
                <a:latin typeface="Arcade Gamer"/>
              </a:rPr>
              <a:t>GENERAL UI</a:t>
            </a:r>
          </a:p>
        </p:txBody>
      </p:sp>
      <p:sp>
        <p:nvSpPr>
          <p:cNvPr id="12" name="TextBox 12"/>
          <p:cNvSpPr txBox="1"/>
          <p:nvPr/>
        </p:nvSpPr>
        <p:spPr>
          <a:xfrm>
            <a:off x="1028700" y="3908598"/>
            <a:ext cx="2497106" cy="1726565"/>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Disket Mono"/>
              </a:rPr>
              <a:t>In OUR START MENU, WE OFFER the feature of choosing character and difficulty of the game, along with aesthetic feel.</a:t>
            </a:r>
          </a:p>
        </p:txBody>
      </p:sp>
      <p:sp>
        <p:nvSpPr>
          <p:cNvPr id="13" name="TextBox 13"/>
          <p:cNvSpPr txBox="1"/>
          <p:nvPr/>
        </p:nvSpPr>
        <p:spPr>
          <a:xfrm>
            <a:off x="9591968" y="3908598"/>
            <a:ext cx="2876612" cy="735965"/>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Disket Mono"/>
              </a:rPr>
              <a:t>we have included a pause menu for easy access and usability.</a:t>
            </a:r>
          </a:p>
        </p:txBody>
      </p:sp>
      <p:sp>
        <p:nvSpPr>
          <p:cNvPr id="14" name="TextBox 14"/>
          <p:cNvSpPr txBox="1"/>
          <p:nvPr/>
        </p:nvSpPr>
        <p:spPr>
          <a:xfrm>
            <a:off x="1028700" y="7322992"/>
            <a:ext cx="2497106" cy="983615"/>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Disket Mono"/>
              </a:rPr>
              <a:t>In the intro screen, we convey the  backstory of the character.</a:t>
            </a:r>
          </a:p>
        </p:txBody>
      </p:sp>
      <p:sp>
        <p:nvSpPr>
          <p:cNvPr id="15" name="TextBox 15"/>
          <p:cNvSpPr txBox="1"/>
          <p:nvPr/>
        </p:nvSpPr>
        <p:spPr>
          <a:xfrm>
            <a:off x="9591968" y="7322992"/>
            <a:ext cx="2876612" cy="735965"/>
          </a:xfrm>
          <a:prstGeom prst="rect">
            <a:avLst/>
          </a:prstGeom>
        </p:spPr>
        <p:txBody>
          <a:bodyPr lIns="0" tIns="0" rIns="0" bIns="0" rtlCol="0" anchor="t">
            <a:spAutoFit/>
          </a:bodyPr>
          <a:lstStyle/>
          <a:p>
            <a:pPr>
              <a:lnSpc>
                <a:spcPts val="1960"/>
              </a:lnSpc>
              <a:spcBef>
                <a:spcPct val="0"/>
              </a:spcBef>
            </a:pPr>
            <a:r>
              <a:rPr lang="en-US" sz="1400">
                <a:solidFill>
                  <a:srgbClr val="FFFFFF"/>
                </a:solidFill>
                <a:latin typeface="Disket Mono"/>
              </a:rPr>
              <a:t>we end our game with pleasing end screen along with animation.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1192</Words>
  <Application>Microsoft Office PowerPoint</Application>
  <PresentationFormat>Custom</PresentationFormat>
  <Paragraphs>88</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Disket Mono</vt:lpstr>
      <vt:lpstr>Open Sans Bold</vt:lpstr>
      <vt:lpstr>Disket Mono Bold</vt:lpstr>
      <vt:lpstr>Arial</vt:lpstr>
      <vt:lpstr>Calibri</vt:lpstr>
      <vt:lpstr>Arcade Gamer</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Neon Green Neon Pink Trendy Illustrative Creative Presentation</dc:title>
  <dc:creator>Ansh Agrawal</dc:creator>
  <cp:lastModifiedBy>Ansh Agrawal</cp:lastModifiedBy>
  <cp:revision>3</cp:revision>
  <dcterms:created xsi:type="dcterms:W3CDTF">2006-08-16T00:00:00Z</dcterms:created>
  <dcterms:modified xsi:type="dcterms:W3CDTF">2024-04-19T18:02:59Z</dcterms:modified>
  <dc:identifier>DAGC3LpMBfA</dc:identifier>
</cp:coreProperties>
</file>